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_rels/presentation.xml.rels" ContentType="application/vnd.openxmlformats-package.relationships+xml"/>
  <Override PartName="/ppt/media/image139.png" ContentType="image/png"/>
  <Override PartName="/ppt/media/image129.png" ContentType="image/png"/>
  <Override PartName="/ppt/media/image119.png" ContentType="image/png"/>
  <Override PartName="/ppt/media/image118.png" ContentType="image/png"/>
  <Override PartName="/ppt/media/image109.png" ContentType="image/png"/>
  <Override PartName="/ppt/media/image117.png" ContentType="image/png"/>
  <Override PartName="/ppt/media/image99.png" ContentType="image/png"/>
  <Override PartName="/ppt/media/image116.png" ContentType="image/png"/>
  <Override PartName="/ppt/media/image98.png" ContentType="image/png"/>
  <Override PartName="/ppt/media/image115.png" ContentType="image/png"/>
  <Override PartName="/ppt/media/image97.png" ContentType="image/png"/>
  <Override PartName="/ppt/media/image114.png" ContentType="image/png"/>
  <Override PartName="/ppt/media/image96.png" ContentType="image/png"/>
  <Override PartName="/ppt/media/image113.png" ContentType="image/png"/>
  <Override PartName="/ppt/media/image95.png" ContentType="image/png"/>
  <Override PartName="/ppt/media/image112.png" ContentType="image/png"/>
  <Override PartName="/ppt/media/image94.png" ContentType="image/png"/>
  <Override PartName="/ppt/media/image111.png" ContentType="image/png"/>
  <Override PartName="/ppt/media/image93.png" ContentType="image/png"/>
  <Override PartName="/ppt/media/image110.png" ContentType="image/png"/>
  <Override PartName="/ppt/media/image92.png" ContentType="image/png"/>
  <Override PartName="/ppt/media/image91.png" ContentType="image/png"/>
  <Override PartName="/ppt/media/image90.png" ContentType="image/png"/>
  <Override PartName="/ppt/media/image81.png" ContentType="image/png"/>
  <Override PartName="/ppt/media/image80.png" ContentType="image/png"/>
  <Override PartName="/ppt/media/image79.png" ContentType="image/png"/>
  <Override PartName="/ppt/media/image105.png" ContentType="image/png"/>
  <Override PartName="/ppt/media/image87.png" ContentType="image/png"/>
  <Override PartName="/ppt/media/image6.png" ContentType="image/png"/>
  <Override PartName="/ppt/media/image61.png" ContentType="image/png"/>
  <Override PartName="/ppt/media/image104.png" ContentType="image/png"/>
  <Override PartName="/ppt/media/image86.png" ContentType="image/png"/>
  <Override PartName="/ppt/media/image5.png" ContentType="image/png"/>
  <Override PartName="/ppt/media/image60.png" ContentType="image/png"/>
  <Override PartName="/ppt/media/image103.png" ContentType="image/png"/>
  <Override PartName="/ppt/media/image85.png" ContentType="image/png"/>
  <Override PartName="/ppt/media/image4.png" ContentType="image/png"/>
  <Override PartName="/ppt/media/image102.png" ContentType="image/png"/>
  <Override PartName="/ppt/media/image84.png" ContentType="image/png"/>
  <Override PartName="/ppt/media/image3.png" ContentType="image/png"/>
  <Override PartName="/ppt/media/image100.png" ContentType="image/png"/>
  <Override PartName="/ppt/media/image82.png" ContentType="image/png"/>
  <Override PartName="/ppt/media/image1.png" ContentType="image/png"/>
  <Override PartName="/ppt/media/image101.png" ContentType="image/png"/>
  <Override PartName="/ppt/media/image83.png" ContentType="image/png"/>
  <Override PartName="/ppt/media/image2.png" ContentType="image/png"/>
  <Override PartName="/ppt/media/image106.png" ContentType="image/png"/>
  <Override PartName="/ppt/media/image88.png" ContentType="image/png"/>
  <Override PartName="/ppt/media/image7.png" ContentType="image/png"/>
  <Override PartName="/ppt/media/image62.png" ContentType="image/png"/>
  <Override PartName="/ppt/media/image107.png" ContentType="image/png"/>
  <Override PartName="/ppt/media/image89.png" ContentType="image/png"/>
  <Override PartName="/ppt/media/image8.png" ContentType="image/png"/>
  <Override PartName="/ppt/media/image63.png" ContentType="image/png"/>
  <Override PartName="/ppt/media/image108.png" ContentType="image/png"/>
  <Override PartName="/ppt/media/image9.png" ContentType="image/png"/>
  <Override PartName="/ppt/media/image64.png" ContentType="image/png"/>
  <Override PartName="/ppt/media/image36.png" ContentType="image/png"/>
  <Override PartName="/ppt/media/image120.png" ContentType="image/png"/>
  <Override PartName="/ppt/media/image11.png" ContentType="image/png"/>
  <Override PartName="/ppt/media/image35.png" ContentType="image/png"/>
  <Override PartName="/ppt/media/image10.png" ContentType="image/png"/>
  <Override PartName="/ppt/media/image143.png" ContentType="image/png"/>
  <Override PartName="/ppt/media/image34.png" ContentType="image/png"/>
  <Override PartName="/ppt/media/image59.png" ContentType="image/png"/>
  <Override PartName="/ppt/media/image142.png" ContentType="image/png"/>
  <Override PartName="/ppt/media/image33.png" ContentType="image/png"/>
  <Override PartName="/ppt/media/image58.png" ContentType="image/png"/>
  <Override PartName="/ppt/media/image141.png" ContentType="image/png"/>
  <Override PartName="/ppt/media/image32.png" ContentType="image/png"/>
  <Override PartName="/ppt/media/image57.png" ContentType="image/png"/>
  <Override PartName="/ppt/media/image140.png" ContentType="image/png"/>
  <Override PartName="/ppt/media/image31.png" ContentType="image/png"/>
  <Override PartName="/ppt/media/image56.png" ContentType="image/png"/>
  <Override PartName="/ppt/media/image30.png" ContentType="image/png"/>
  <Override PartName="/ppt/media/image55.png" ContentType="image/png"/>
  <Override PartName="/ppt/media/image138.png" ContentType="image/png"/>
  <Override PartName="/ppt/media/image29.png" ContentType="image/png"/>
  <Override PartName="/ppt/media/image137.png" ContentType="image/png"/>
  <Override PartName="/ppt/media/image28.png" ContentType="image/png"/>
  <Override PartName="/ppt/media/image136.png" ContentType="image/png"/>
  <Override PartName="/ppt/media/image27.png" ContentType="image/png"/>
  <Override PartName="/ppt/media/image135.png" ContentType="image/png"/>
  <Override PartName="/ppt/media/image26.png" ContentType="image/png"/>
  <Override PartName="/ppt/media/image134.png" ContentType="image/png"/>
  <Override PartName="/ppt/media/image25.png" ContentType="image/png"/>
  <Override PartName="/ppt/media/image133.png" ContentType="image/png"/>
  <Override PartName="/ppt/media/image24.png" ContentType="image/png"/>
  <Override PartName="/ppt/media/image49.png" ContentType="image/png"/>
  <Override PartName="/ppt/media/image132.png" ContentType="image/png"/>
  <Override PartName="/ppt/media/image23.png" ContentType="image/png"/>
  <Override PartName="/ppt/media/image48.png" ContentType="image/png"/>
  <Override PartName="/ppt/media/image131.png" ContentType="image/png"/>
  <Override PartName="/ppt/media/image22.png" ContentType="image/png"/>
  <Override PartName="/ppt/media/image47.png" ContentType="image/png"/>
  <Override PartName="/ppt/media/image130.png" ContentType="image/png"/>
  <Override PartName="/ppt/media/image21.png" ContentType="image/png"/>
  <Override PartName="/ppt/media/image46.png" ContentType="image/png"/>
  <Override PartName="/ppt/media/image20.png" ContentType="image/png"/>
  <Override PartName="/ppt/media/image45.png" ContentType="image/png"/>
  <Override PartName="/ppt/media/image128.png" ContentType="image/png"/>
  <Override PartName="/ppt/media/image19.png" ContentType="image/png"/>
  <Override PartName="/ppt/media/image127.png" ContentType="image/png"/>
  <Override PartName="/ppt/media/image18.png" ContentType="image/png"/>
  <Override PartName="/ppt/media/image126.png" ContentType="image/png"/>
  <Override PartName="/ppt/media/image17.png" ContentType="image/png"/>
  <Override PartName="/ppt/media/image124.png" ContentType="image/png"/>
  <Override PartName="/ppt/media/image15.png" ContentType="image/png"/>
  <Override PartName="/ppt/media/image125.png" ContentType="image/png"/>
  <Override PartName="/ppt/media/image16.png" ContentType="image/png"/>
  <Override PartName="/ppt/media/image121.png" ContentType="image/png"/>
  <Override PartName="/ppt/media/image12.png" ContentType="image/png"/>
  <Override PartName="/ppt/media/image37.png" ContentType="image/png"/>
  <Override PartName="/ppt/media/image122.png" ContentType="image/png"/>
  <Override PartName="/ppt/media/image13.png" ContentType="image/png"/>
  <Override PartName="/ppt/media/image38.png" ContentType="image/png"/>
  <Override PartName="/ppt/media/image123.png" ContentType="image/png"/>
  <Override PartName="/ppt/media/image14.png" ContentType="image/png"/>
  <Override PartName="/ppt/media/image39.png" ContentType="image/png"/>
  <Override PartName="/ppt/media/image40.png" ContentType="image/png"/>
  <Override PartName="/ppt/media/image65.png" ContentType="image/png"/>
  <Override PartName="/ppt/media/image41.png" ContentType="image/png"/>
  <Override PartName="/ppt/media/image66.png" ContentType="image/png"/>
  <Override PartName="/ppt/media/image42.png" ContentType="image/png"/>
  <Override PartName="/ppt/media/image67.png" ContentType="image/png"/>
  <Override PartName="/ppt/media/image43.png" ContentType="image/png"/>
  <Override PartName="/ppt/media/image68.png" ContentType="image/png"/>
  <Override PartName="/ppt/media/image44.png" ContentType="image/png"/>
  <Override PartName="/ppt/media/image69.png" ContentType="image/png"/>
  <Override PartName="/ppt/media/image50.png" ContentType="image/png"/>
  <Override PartName="/ppt/media/image75.png" ContentType="image/png"/>
  <Override PartName="/ppt/media/image51.png" ContentType="image/png"/>
  <Override PartName="/ppt/media/image76.png" ContentType="image/png"/>
  <Override PartName="/ppt/media/image52.png" ContentType="image/png"/>
  <Override PartName="/ppt/media/image77.png" ContentType="image/png"/>
  <Override PartName="/ppt/media/image53.png" ContentType="image/png"/>
  <Override PartName="/ppt/media/image78.png" ContentType="image/png"/>
  <Override PartName="/ppt/media/image54.png" ContentType="image/png"/>
  <Override PartName="/ppt/media/image70.png" ContentType="image/png"/>
  <Override PartName="/ppt/media/image71.png" ContentType="image/png"/>
  <Override PartName="/ppt/media/image72.png" ContentType="image/png"/>
  <Override PartName="/ppt/media/image73.png" ContentType="image/png"/>
  <Override PartName="/ppt/media/image74.png" ContentType="image/png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slideMaster3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3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_rels/slideLayout36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6.xml.rels" ContentType="application/vnd.openxmlformats-package.relationships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44.xml" ContentType="application/vnd.openxmlformats-officedocument.presentationml.slide+xml"/>
  <Override PartName="/ppt/slides/slide43.xml" ContentType="application/vnd.openxmlformats-officedocument.presentationml.slide+xml"/>
  <Override PartName="/ppt/slides/slide42.xml" ContentType="application/vnd.openxmlformats-officedocument.presentationml.slide+xml"/>
  <Override PartName="/ppt/slides/slide41.xml" ContentType="application/vnd.openxmlformats-officedocument.presentationml.slide+xml"/>
  <Override PartName="/ppt/slides/slide40.xml" ContentType="application/vnd.openxmlformats-officedocument.presentationml.slide+xml"/>
  <Override PartName="/ppt/slides/slide38.xml" ContentType="application/vnd.openxmlformats-officedocument.presentationml.slide+xml"/>
  <Override PartName="/ppt/slides/slide13.xml" ContentType="application/vnd.openxmlformats-officedocument.presentationml.slide+xml"/>
  <Override PartName="/ppt/slides/slide37.xml" ContentType="application/vnd.openxmlformats-officedocument.presentationml.slide+xml"/>
  <Override PartName="/ppt/slides/slide12.xml" ContentType="application/vnd.openxmlformats-officedocument.presentationml.slide+xml"/>
  <Override PartName="/ppt/slides/slide45.xml" ContentType="application/vnd.openxmlformats-officedocument.presentationml.slide+xml"/>
  <Override PartName="/ppt/slides/slide20.xml" ContentType="application/vnd.openxmlformats-officedocument.presentationml.slide+xml"/>
  <Override PartName="/ppt/slides/slide46.xml" ContentType="application/vnd.openxmlformats-officedocument.presentationml.slide+xml"/>
  <Override PartName="/ppt/slides/slide21.xml" ContentType="application/vnd.openxmlformats-officedocument.presentationml.slide+xml"/>
  <Override PartName="/ppt/slides/slide47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10.xml" ContentType="application/vnd.openxmlformats-officedocument.presentationml.slide+xml"/>
  <Override PartName="/ppt/slides/slide35.xml" ContentType="application/vnd.openxmlformats-officedocument.presentationml.slide+xml"/>
  <Override PartName="/ppt/slides/slide11.xml" ContentType="application/vnd.openxmlformats-officedocument.presentationml.slide+xml"/>
  <Override PartName="/ppt/slides/slide36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9.xml" ContentType="application/vnd.openxmlformats-officedocument.presentationml.slide+xml"/>
  <Override PartName="/ppt/slides/slide14.xml" ContentType="application/vnd.openxmlformats-officedocument.presentationml.slide+xml"/>
  <Override PartName="/ppt/slides/slide1.xml" ContentType="application/vnd.openxmlformats-officedocument.presentationml.slide+xml"/>
  <Override PartName="/ppt/slides/slide16.xml" ContentType="application/vnd.openxmlformats-officedocument.presentationml.slide+xml"/>
  <Override PartName="/ppt/slides/slide3.xml" ContentType="application/vnd.openxmlformats-officedocument.presentationml.slide+xml"/>
  <Override PartName="/ppt/slides/_rels/slide44.xml.rels" ContentType="application/vnd.openxmlformats-package.relationships+xml"/>
  <Override PartName="/ppt/slides/_rels/slide43.xml.rels" ContentType="application/vnd.openxmlformats-package.relationships+xml"/>
  <Override PartName="/ppt/slides/_rels/slide42.xml.rels" ContentType="application/vnd.openxmlformats-package.relationships+xml"/>
  <Override PartName="/ppt/slides/_rels/slide41.xml.rels" ContentType="application/vnd.openxmlformats-package.relationships+xml"/>
  <Override PartName="/ppt/slides/_rels/slide40.xml.rels" ContentType="application/vnd.openxmlformats-package.relationships+xml"/>
  <Override PartName="/ppt/slides/_rels/slide39.xml.rels" ContentType="application/vnd.openxmlformats-package.relationships+xml"/>
  <Override PartName="/ppt/slides/_rels/slide38.xml.rels" ContentType="application/vnd.openxmlformats-package.relationships+xml"/>
  <Override PartName="/ppt/slides/_rels/slide37.xml.rels" ContentType="application/vnd.openxmlformats-package.relationships+xml"/>
  <Override PartName="/ppt/slides/_rels/slide16.xml.rels" ContentType="application/vnd.openxmlformats-package.relationships+xml"/>
  <Override PartName="/ppt/slides/_rels/slide15.xml.rels" ContentType="application/vnd.openxmlformats-package.relationships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11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2.xml.rels" ContentType="application/vnd.openxmlformats-package.relationships+xml"/>
  <Override PartName="/ppt/slides/_rels/slide34.xml.rels" ContentType="application/vnd.openxmlformats-package.relationships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33.xml.rels" ContentType="application/vnd.openxmlformats-package.relationships+xml"/>
  <Override PartName="/ppt/slides/_rels/slide3.xml.rels" ContentType="application/vnd.openxmlformats-package.relationships+xml"/>
  <Override PartName="/ppt/slides/_rels/slide45.xml.rels" ContentType="application/vnd.openxmlformats-package.relationships+xml"/>
  <Override PartName="/ppt/slides/_rels/slide4.xml.rels" ContentType="application/vnd.openxmlformats-package.relationships+xml"/>
  <Override PartName="/ppt/slides/_rels/slide35.xml.rels" ContentType="application/vnd.openxmlformats-package.relationships+xml"/>
  <Override PartName="/ppt/slides/_rels/slide5.xml.rels" ContentType="application/vnd.openxmlformats-package.relationships+xml"/>
  <Override PartName="/ppt/slides/_rels/slide36.xml.rels" ContentType="application/vnd.openxmlformats-package.relationships+xml"/>
  <Override PartName="/ppt/slides/_rels/slide6.xml.rels" ContentType="application/vnd.openxmlformats-package.relationships+xml"/>
  <Override PartName="/ppt/slides/_rels/slide17.xml.rels" ContentType="application/vnd.openxmlformats-package.relationships+xml"/>
  <Override PartName="/ppt/slides/_rels/slide46.xml.rels" ContentType="application/vnd.openxmlformats-package.relationships+xml"/>
  <Override PartName="/ppt/slides/_rels/slide18.xml.rels" ContentType="application/vnd.openxmlformats-package.relationships+xml"/>
  <Override PartName="/ppt/slides/_rels/slide47.xml.rels" ContentType="application/vnd.openxmlformats-package.relationships+xml"/>
  <Override PartName="/ppt/slides/_rels/slide19.xml.rels" ContentType="application/vnd.openxmlformats-package.relationships+xml"/>
  <Override PartName="/ppt/slides/_rels/slide20.xml.rels" ContentType="application/vnd.openxmlformats-package.relationships+xml"/>
  <Override PartName="/ppt/slides/_rels/slide21.xml.rels" ContentType="application/vnd.openxmlformats-package.relationships+xml"/>
  <Override PartName="/ppt/slides/_rels/slide22.xml.rels" ContentType="application/vnd.openxmlformats-package.relationships+xml"/>
  <Override PartName="/ppt/slides/_rels/slide23.xml.rels" ContentType="application/vnd.openxmlformats-package.relationships+xml"/>
  <Override PartName="/ppt/slides/_rels/slide24.xml.rels" ContentType="application/vnd.openxmlformats-package.relationships+xml"/>
  <Override PartName="/ppt/slides/_rels/slide30.xml.rels" ContentType="application/vnd.openxmlformats-package.relationships+xml"/>
  <Override PartName="/ppt/slides/_rels/slide25.xml.rels" ContentType="application/vnd.openxmlformats-package.relationships+xml"/>
  <Override PartName="/ppt/slides/_rels/slide31.xml.rels" ContentType="application/vnd.openxmlformats-package.relationships+xml"/>
  <Override PartName="/ppt/slides/_rels/slide26.xml.rels" ContentType="application/vnd.openxmlformats-package.relationships+xml"/>
  <Override PartName="/ppt/slides/_rels/slide27.xml.rels" ContentType="application/vnd.openxmlformats-package.relationships+xml"/>
  <Override PartName="/ppt/slides/_rels/slide32.xml.rels" ContentType="application/vnd.openxmlformats-package.relationships+xml"/>
  <Override PartName="/ppt/slides/_rels/slide28.xml.rels" ContentType="application/vnd.openxmlformats-package.relationships+xml"/>
  <Override PartName="/ppt/slides/_rels/slide10.xml.rels" ContentType="application/vnd.openxmlformats-package.relationships+xml"/>
  <Override PartName="/ppt/slides/_rels/slide29.xml.rels" ContentType="application/vnd.openxmlformats-package.relationships+xml"/>
  <Override PartName="/ppt/slides/slide17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</p:sldIdLst>
  <p:sldSz cx="12192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<Relationship Id="rId40" Type="http://schemas.openxmlformats.org/officeDocument/2006/relationships/slide" Target="slides/slide36.xml"/><Relationship Id="rId41" Type="http://schemas.openxmlformats.org/officeDocument/2006/relationships/slide" Target="slides/slide37.xml"/><Relationship Id="rId42" Type="http://schemas.openxmlformats.org/officeDocument/2006/relationships/slide" Target="slides/slide38.xml"/><Relationship Id="rId43" Type="http://schemas.openxmlformats.org/officeDocument/2006/relationships/slide" Target="slides/slide39.xml"/><Relationship Id="rId44" Type="http://schemas.openxmlformats.org/officeDocument/2006/relationships/slide" Target="slides/slide40.xml"/><Relationship Id="rId45" Type="http://schemas.openxmlformats.org/officeDocument/2006/relationships/slide" Target="slides/slide41.xml"/><Relationship Id="rId46" Type="http://schemas.openxmlformats.org/officeDocument/2006/relationships/slide" Target="slides/slide42.xml"/><Relationship Id="rId47" Type="http://schemas.openxmlformats.org/officeDocument/2006/relationships/slide" Target="slides/slide43.xml"/><Relationship Id="rId48" Type="http://schemas.openxmlformats.org/officeDocument/2006/relationships/slide" Target="slides/slide44.xml"/><Relationship Id="rId49" Type="http://schemas.openxmlformats.org/officeDocument/2006/relationships/slide" Target="slides/slide45.xml"/><Relationship Id="rId50" Type="http://schemas.openxmlformats.org/officeDocument/2006/relationships/slide" Target="slides/slide46.xml"/><Relationship Id="rId51" Type="http://schemas.openxmlformats.org/officeDocument/2006/relationships/slide" Target="slides/slide47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1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2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3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7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1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2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3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4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8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1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2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4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5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 hidden="1"/>
          <p:cNvSpPr/>
          <p:nvPr/>
        </p:nvSpPr>
        <p:spPr>
          <a:xfrm>
            <a:off x="0" y="6400800"/>
            <a:ext cx="12191040" cy="456120"/>
          </a:xfrm>
          <a:prstGeom prst="rect">
            <a:avLst/>
          </a:prstGeom>
          <a:solidFill>
            <a:srgbClr val="bd582c"/>
          </a:solidFill>
          <a:ln w="1584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" name="CustomShape 2" hidden="1"/>
          <p:cNvSpPr/>
          <p:nvPr/>
        </p:nvSpPr>
        <p:spPr>
          <a:xfrm>
            <a:off x="0" y="6334200"/>
            <a:ext cx="12191040" cy="64800"/>
          </a:xfrm>
          <a:prstGeom prst="rect">
            <a:avLst/>
          </a:prstGeom>
          <a:solidFill>
            <a:srgbClr val="e48312"/>
          </a:solidFill>
          <a:ln w="1584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" name="Line 3"/>
          <p:cNvSpPr/>
          <p:nvPr/>
        </p:nvSpPr>
        <p:spPr>
          <a:xfrm>
            <a:off x="1193400" y="1737720"/>
            <a:ext cx="9966960" cy="360"/>
          </a:xfrm>
          <a:prstGeom prst="line">
            <a:avLst/>
          </a:prstGeom>
          <a:ln w="6480">
            <a:solidFill>
              <a:srgbClr val="80808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" name="CustomShape 4"/>
          <p:cNvSpPr/>
          <p:nvPr/>
        </p:nvSpPr>
        <p:spPr>
          <a:xfrm>
            <a:off x="3240" y="6400800"/>
            <a:ext cx="12187800" cy="456120"/>
          </a:xfrm>
          <a:prstGeom prst="rect">
            <a:avLst/>
          </a:prstGeom>
          <a:solidFill>
            <a:srgbClr val="bd582c"/>
          </a:solidFill>
          <a:ln w="1584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" name="CustomShape 5"/>
          <p:cNvSpPr/>
          <p:nvPr/>
        </p:nvSpPr>
        <p:spPr>
          <a:xfrm>
            <a:off x="0" y="6334200"/>
            <a:ext cx="12187800" cy="63000"/>
          </a:xfrm>
          <a:prstGeom prst="rect">
            <a:avLst/>
          </a:prstGeom>
          <a:solidFill>
            <a:srgbClr val="e48312"/>
          </a:solidFill>
          <a:ln w="1584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" name="Line 6"/>
          <p:cNvSpPr/>
          <p:nvPr/>
        </p:nvSpPr>
        <p:spPr>
          <a:xfrm>
            <a:off x="1207440" y="4343400"/>
            <a:ext cx="9875520" cy="360"/>
          </a:xfrm>
          <a:prstGeom prst="line">
            <a:avLst/>
          </a:prstGeom>
          <a:ln w="6480">
            <a:solidFill>
              <a:srgbClr val="80808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" name="PlaceHolder 7"/>
          <p:cNvSpPr>
            <a:spLocks noGrp="1"/>
          </p:cNvSpPr>
          <p:nvPr>
            <p:ph type="title"/>
          </p:nvPr>
        </p:nvSpPr>
        <p:spPr>
          <a:xfrm>
            <a:off x="609480" y="273240"/>
            <a:ext cx="1097208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" name="PlaceHolder 8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CustomShape 1"/>
          <p:cNvSpPr/>
          <p:nvPr/>
        </p:nvSpPr>
        <p:spPr>
          <a:xfrm>
            <a:off x="0" y="6400800"/>
            <a:ext cx="12191040" cy="456120"/>
          </a:xfrm>
          <a:prstGeom prst="rect">
            <a:avLst/>
          </a:prstGeom>
          <a:solidFill>
            <a:srgbClr val="bd582c"/>
          </a:solidFill>
          <a:ln w="1584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5" name="CustomShape 2"/>
          <p:cNvSpPr/>
          <p:nvPr/>
        </p:nvSpPr>
        <p:spPr>
          <a:xfrm>
            <a:off x="0" y="6334200"/>
            <a:ext cx="12191040" cy="64800"/>
          </a:xfrm>
          <a:prstGeom prst="rect">
            <a:avLst/>
          </a:prstGeom>
          <a:solidFill>
            <a:srgbClr val="e48312"/>
          </a:solidFill>
          <a:ln w="1584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6" name="Line 3"/>
          <p:cNvSpPr/>
          <p:nvPr/>
        </p:nvSpPr>
        <p:spPr>
          <a:xfrm>
            <a:off x="1193400" y="1737720"/>
            <a:ext cx="9966960" cy="360"/>
          </a:xfrm>
          <a:prstGeom prst="line">
            <a:avLst/>
          </a:prstGeom>
          <a:ln w="6480">
            <a:solidFill>
              <a:srgbClr val="80808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8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CustomShape 1"/>
          <p:cNvSpPr/>
          <p:nvPr/>
        </p:nvSpPr>
        <p:spPr>
          <a:xfrm>
            <a:off x="0" y="6400800"/>
            <a:ext cx="12191040" cy="456120"/>
          </a:xfrm>
          <a:prstGeom prst="rect">
            <a:avLst/>
          </a:prstGeom>
          <a:solidFill>
            <a:srgbClr val="bd582c"/>
          </a:solidFill>
          <a:ln w="1584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6" name="CustomShape 2"/>
          <p:cNvSpPr/>
          <p:nvPr/>
        </p:nvSpPr>
        <p:spPr>
          <a:xfrm>
            <a:off x="0" y="6334200"/>
            <a:ext cx="12191040" cy="64800"/>
          </a:xfrm>
          <a:prstGeom prst="rect">
            <a:avLst/>
          </a:prstGeom>
          <a:solidFill>
            <a:srgbClr val="e48312"/>
          </a:solidFill>
          <a:ln w="1584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7" name="Line 3"/>
          <p:cNvSpPr/>
          <p:nvPr/>
        </p:nvSpPr>
        <p:spPr>
          <a:xfrm>
            <a:off x="1193400" y="1737720"/>
            <a:ext cx="9966960" cy="360"/>
          </a:xfrm>
          <a:prstGeom prst="line">
            <a:avLst/>
          </a:prstGeom>
          <a:ln w="6480">
            <a:solidFill>
              <a:srgbClr val="80808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8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89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image" Target="../media/image20.png"/><Relationship Id="rId3" Type="http://schemas.openxmlformats.org/officeDocument/2006/relationships/image" Target="../media/image21.png"/><Relationship Id="rId4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image" Target="../media/image27.png"/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image" Target="../media/image32.png"/><Relationship Id="rId3" Type="http://schemas.openxmlformats.org/officeDocument/2006/relationships/image" Target="../media/image33.png"/><Relationship Id="rId4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image" Target="../media/image35.png"/><Relationship Id="rId3" Type="http://schemas.openxmlformats.org/officeDocument/2006/relationships/image" Target="../media/image36.png"/><Relationship Id="rId4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image" Target="../media/image38.png"/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image" Target="../media/image42.png"/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5" Type="http://schemas.openxmlformats.org/officeDocument/2006/relationships/image" Target="../media/image45.png"/><Relationship Id="rId6" Type="http://schemas.openxmlformats.org/officeDocument/2006/relationships/image" Target="../media/image46.png"/><Relationship Id="rId7" Type="http://schemas.openxmlformats.org/officeDocument/2006/relationships/image" Target="../media/image47.png"/><Relationship Id="rId8" Type="http://schemas.openxmlformats.org/officeDocument/2006/relationships/image" Target="../media/image48.png"/><Relationship Id="rId9" Type="http://schemas.openxmlformats.org/officeDocument/2006/relationships/image" Target="../media/image49.png"/><Relationship Id="rId10" Type="http://schemas.openxmlformats.org/officeDocument/2006/relationships/image" Target="../media/image50.png"/><Relationship Id="rId11" Type="http://schemas.openxmlformats.org/officeDocument/2006/relationships/image" Target="../media/image51.png"/><Relationship Id="rId12" Type="http://schemas.openxmlformats.org/officeDocument/2006/relationships/image" Target="../media/image52.png"/><Relationship Id="rId13" Type="http://schemas.openxmlformats.org/officeDocument/2006/relationships/image" Target="../media/image53.png"/><Relationship Id="rId14" Type="http://schemas.openxmlformats.org/officeDocument/2006/relationships/image" Target="../media/image54.png"/><Relationship Id="rId15" Type="http://schemas.openxmlformats.org/officeDocument/2006/relationships/image" Target="../media/image55.png"/><Relationship Id="rId16" Type="http://schemas.openxmlformats.org/officeDocument/2006/relationships/image" Target="../media/image56.png"/><Relationship Id="rId17" Type="http://schemas.openxmlformats.org/officeDocument/2006/relationships/image" Target="../media/image57.png"/><Relationship Id="rId18" Type="http://schemas.openxmlformats.org/officeDocument/2006/relationships/image" Target="../media/image58.png"/><Relationship Id="rId19" Type="http://schemas.openxmlformats.org/officeDocument/2006/relationships/image" Target="../media/image59.png"/><Relationship Id="rId20" Type="http://schemas.openxmlformats.org/officeDocument/2006/relationships/image" Target="../media/image60.png"/><Relationship Id="rId21" Type="http://schemas.openxmlformats.org/officeDocument/2006/relationships/image" Target="../media/image61.png"/><Relationship Id="rId22" Type="http://schemas.openxmlformats.org/officeDocument/2006/relationships/image" Target="../media/image62.png"/><Relationship Id="rId23" Type="http://schemas.openxmlformats.org/officeDocument/2006/relationships/image" Target="../media/image63.png"/><Relationship Id="rId24" Type="http://schemas.openxmlformats.org/officeDocument/2006/relationships/image" Target="../media/image64.png"/><Relationship Id="rId25" Type="http://schemas.openxmlformats.org/officeDocument/2006/relationships/image" Target="../media/image65.png"/><Relationship Id="rId26" Type="http://schemas.openxmlformats.org/officeDocument/2006/relationships/image" Target="../media/image66.png"/><Relationship Id="rId27" Type="http://schemas.openxmlformats.org/officeDocument/2006/relationships/image" Target="../media/image67.png"/><Relationship Id="rId28" Type="http://schemas.openxmlformats.org/officeDocument/2006/relationships/image" Target="../media/image68.png"/><Relationship Id="rId29" Type="http://schemas.openxmlformats.org/officeDocument/2006/relationships/image" Target="../media/image69.png"/><Relationship Id="rId30" Type="http://schemas.openxmlformats.org/officeDocument/2006/relationships/image" Target="../media/image70.png"/><Relationship Id="rId31" Type="http://schemas.openxmlformats.org/officeDocument/2006/relationships/image" Target="../media/image71.png"/><Relationship Id="rId32" Type="http://schemas.openxmlformats.org/officeDocument/2006/relationships/image" Target="../media/image72.png"/><Relationship Id="rId33" Type="http://schemas.openxmlformats.org/officeDocument/2006/relationships/image" Target="../media/image73.png"/><Relationship Id="rId34" Type="http://schemas.openxmlformats.org/officeDocument/2006/relationships/image" Target="../media/image74.png"/><Relationship Id="rId35" Type="http://schemas.openxmlformats.org/officeDocument/2006/relationships/image" Target="../media/image75.png"/><Relationship Id="rId36" Type="http://schemas.openxmlformats.org/officeDocument/2006/relationships/image" Target="../media/image76.png"/><Relationship Id="rId37" Type="http://schemas.openxmlformats.org/officeDocument/2006/relationships/image" Target="../media/image77.png"/><Relationship Id="rId38" Type="http://schemas.openxmlformats.org/officeDocument/2006/relationships/image" Target="../media/image78.png"/><Relationship Id="rId39" Type="http://schemas.openxmlformats.org/officeDocument/2006/relationships/image" Target="../media/image79.png"/><Relationship Id="rId40" Type="http://schemas.openxmlformats.org/officeDocument/2006/relationships/image" Target="../media/image80.png"/><Relationship Id="rId41" Type="http://schemas.openxmlformats.org/officeDocument/2006/relationships/image" Target="../media/image81.png"/><Relationship Id="rId42" Type="http://schemas.openxmlformats.org/officeDocument/2006/relationships/image" Target="../media/image82.png"/><Relationship Id="rId43" Type="http://schemas.openxmlformats.org/officeDocument/2006/relationships/image" Target="../media/image83.png"/><Relationship Id="rId44" Type="http://schemas.openxmlformats.org/officeDocument/2006/relationships/image" Target="../media/image84.png"/><Relationship Id="rId45" Type="http://schemas.openxmlformats.org/officeDocument/2006/relationships/image" Target="../media/image85.png"/><Relationship Id="rId46" Type="http://schemas.openxmlformats.org/officeDocument/2006/relationships/image" Target="../media/image86.png"/><Relationship Id="rId47" Type="http://schemas.openxmlformats.org/officeDocument/2006/relationships/image" Target="../media/image87.png"/><Relationship Id="rId48" Type="http://schemas.openxmlformats.org/officeDocument/2006/relationships/image" Target="../media/image88.png"/><Relationship Id="rId49" Type="http://schemas.openxmlformats.org/officeDocument/2006/relationships/image" Target="../media/image89.png"/><Relationship Id="rId50" Type="http://schemas.openxmlformats.org/officeDocument/2006/relationships/image" Target="../media/image90.png"/><Relationship Id="rId51" Type="http://schemas.openxmlformats.org/officeDocument/2006/relationships/image" Target="../media/image91.png"/><Relationship Id="rId52" Type="http://schemas.openxmlformats.org/officeDocument/2006/relationships/image" Target="../media/image92.png"/><Relationship Id="rId53" Type="http://schemas.openxmlformats.org/officeDocument/2006/relationships/image" Target="../media/image93.png"/><Relationship Id="rId54" Type="http://schemas.openxmlformats.org/officeDocument/2006/relationships/image" Target="../media/image94.png"/><Relationship Id="rId55" Type="http://schemas.openxmlformats.org/officeDocument/2006/relationships/image" Target="../media/image95.png"/><Relationship Id="rId56" Type="http://schemas.openxmlformats.org/officeDocument/2006/relationships/image" Target="../media/image96.png"/><Relationship Id="rId57" Type="http://schemas.openxmlformats.org/officeDocument/2006/relationships/image" Target="../media/image97.png"/><Relationship Id="rId58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98.png"/><Relationship Id="rId2" Type="http://schemas.openxmlformats.org/officeDocument/2006/relationships/image" Target="../media/image99.png"/><Relationship Id="rId3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100.png"/><Relationship Id="rId2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101.png"/><Relationship Id="rId2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102.png"/><Relationship Id="rId2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103.png"/><Relationship Id="rId2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104.png"/><Relationship Id="rId2" Type="http://schemas.openxmlformats.org/officeDocument/2006/relationships/slideLayout" Target="../slideLayouts/slideLayout1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105.png"/><Relationship Id="rId2" Type="http://schemas.openxmlformats.org/officeDocument/2006/relationships/slideLayout" Target="../slideLayouts/slideLayout1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106.png"/><Relationship Id="rId2" Type="http://schemas.openxmlformats.org/officeDocument/2006/relationships/slideLayout" Target="../slideLayouts/slideLayout1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107.png"/><Relationship Id="rId2" Type="http://schemas.openxmlformats.org/officeDocument/2006/relationships/slideLayout" Target="../slideLayouts/slideLayout1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108.png"/><Relationship Id="rId2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109.png"/><Relationship Id="rId2" Type="http://schemas.openxmlformats.org/officeDocument/2006/relationships/image" Target="../media/image110.png"/><Relationship Id="rId3" Type="http://schemas.openxmlformats.org/officeDocument/2006/relationships/image" Target="../media/image111.png"/><Relationship Id="rId4" Type="http://schemas.openxmlformats.org/officeDocument/2006/relationships/slideLayout" Target="../slideLayouts/slideLayout13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112.png"/><Relationship Id="rId2" Type="http://schemas.openxmlformats.org/officeDocument/2006/relationships/slideLayout" Target="../slideLayouts/slideLayout13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113.png"/><Relationship Id="rId2" Type="http://schemas.openxmlformats.org/officeDocument/2006/relationships/slideLayout" Target="../slideLayouts/slideLayout13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114.png"/><Relationship Id="rId2" Type="http://schemas.openxmlformats.org/officeDocument/2006/relationships/slideLayout" Target="../slideLayouts/slideLayout1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115.png"/><Relationship Id="rId2" Type="http://schemas.openxmlformats.org/officeDocument/2006/relationships/slideLayout" Target="../slideLayouts/slideLayout13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116.png"/><Relationship Id="rId2" Type="http://schemas.openxmlformats.org/officeDocument/2006/relationships/slideLayout" Target="../slideLayouts/slideLayout13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117.png"/><Relationship Id="rId2" Type="http://schemas.openxmlformats.org/officeDocument/2006/relationships/image" Target="../media/image118.png"/><Relationship Id="rId3" Type="http://schemas.openxmlformats.org/officeDocument/2006/relationships/image" Target="../media/image119.png"/><Relationship Id="rId4" Type="http://schemas.openxmlformats.org/officeDocument/2006/relationships/slideLayout" Target="../slideLayouts/slideLayout13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120.png"/><Relationship Id="rId2" Type="http://schemas.openxmlformats.org/officeDocument/2006/relationships/image" Target="../media/image121.png"/><Relationship Id="rId3" Type="http://schemas.openxmlformats.org/officeDocument/2006/relationships/slideLayout" Target="../slideLayouts/slideLayout25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122.png"/><Relationship Id="rId2" Type="http://schemas.openxmlformats.org/officeDocument/2006/relationships/image" Target="../media/image123.png"/><Relationship Id="rId3" Type="http://schemas.openxmlformats.org/officeDocument/2006/relationships/slideLayout" Target="../slideLayouts/slideLayout13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124.png"/><Relationship Id="rId2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slideLayout" Target="../slideLayouts/slideLayout13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125.png"/><Relationship Id="rId2" Type="http://schemas.openxmlformats.org/officeDocument/2006/relationships/image" Target="../media/image126.png"/><Relationship Id="rId3" Type="http://schemas.openxmlformats.org/officeDocument/2006/relationships/image" Target="../media/image127.png"/><Relationship Id="rId4" Type="http://schemas.openxmlformats.org/officeDocument/2006/relationships/image" Target="../media/image128.png"/><Relationship Id="rId5" Type="http://schemas.openxmlformats.org/officeDocument/2006/relationships/slideLayout" Target="../slideLayouts/slideLayout13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129.png"/><Relationship Id="rId2" Type="http://schemas.openxmlformats.org/officeDocument/2006/relationships/image" Target="../media/image130.png"/><Relationship Id="rId3" Type="http://schemas.openxmlformats.org/officeDocument/2006/relationships/image" Target="../media/image131.png"/><Relationship Id="rId4" Type="http://schemas.openxmlformats.org/officeDocument/2006/relationships/slideLayout" Target="../slideLayouts/slideLayout13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132.png"/><Relationship Id="rId2" Type="http://schemas.openxmlformats.org/officeDocument/2006/relationships/slideLayout" Target="../slideLayouts/slideLayout13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image" Target="../media/image133.png"/><Relationship Id="rId2" Type="http://schemas.openxmlformats.org/officeDocument/2006/relationships/image" Target="../media/image134.png"/><Relationship Id="rId3" Type="http://schemas.openxmlformats.org/officeDocument/2006/relationships/image" Target="../media/image135.png"/><Relationship Id="rId4" Type="http://schemas.openxmlformats.org/officeDocument/2006/relationships/slideLayout" Target="../slideLayouts/slideLayout13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image" Target="../media/image136.png"/><Relationship Id="rId2" Type="http://schemas.openxmlformats.org/officeDocument/2006/relationships/image" Target="../media/image137.png"/><Relationship Id="rId3" Type="http://schemas.openxmlformats.org/officeDocument/2006/relationships/slideLayout" Target="../slideLayouts/slideLayout13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138.png"/><Relationship Id="rId2" Type="http://schemas.openxmlformats.org/officeDocument/2006/relationships/image" Target="../media/image139.png"/><Relationship Id="rId3" Type="http://schemas.openxmlformats.org/officeDocument/2006/relationships/image" Target="../media/image140.png"/><Relationship Id="rId4" Type="http://schemas.openxmlformats.org/officeDocument/2006/relationships/slideLayout" Target="../slideLayouts/slideLayout13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141.png"/><Relationship Id="rId2" Type="http://schemas.openxmlformats.org/officeDocument/2006/relationships/image" Target="../media/image142.png"/><Relationship Id="rId3" Type="http://schemas.openxmlformats.org/officeDocument/2006/relationships/image" Target="../media/image143.png"/><Relationship Id="rId4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1097280" y="758880"/>
            <a:ext cx="10057320" cy="3565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85000"/>
              </a:lnSpc>
            </a:pPr>
            <a:r>
              <a:rPr b="0" lang="en-US" sz="8000" spc="-52" strike="noStrike">
                <a:solidFill>
                  <a:srgbClr val="262626"/>
                </a:solidFill>
                <a:latin typeface="Calibri Light"/>
                <a:ea typeface="DejaVu Sans"/>
              </a:rPr>
              <a:t>Simulación molecular</a:t>
            </a:r>
            <a:endParaRPr b="0" lang="en-US" sz="8000" spc="-1" strike="noStrike">
              <a:latin typeface="Arial"/>
            </a:endParaRPr>
          </a:p>
        </p:txBody>
      </p:sp>
      <p:sp>
        <p:nvSpPr>
          <p:cNvPr id="127" name="CustomShape 2"/>
          <p:cNvSpPr/>
          <p:nvPr/>
        </p:nvSpPr>
        <p:spPr>
          <a:xfrm>
            <a:off x="1100160" y="4455720"/>
            <a:ext cx="10057320" cy="114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CustomShape 1"/>
          <p:cNvSpPr/>
          <p:nvPr/>
        </p:nvSpPr>
        <p:spPr>
          <a:xfrm>
            <a:off x="1097280" y="286560"/>
            <a:ext cx="10057320" cy="144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85000"/>
              </a:lnSpc>
            </a:pPr>
            <a:r>
              <a:rPr b="0" lang="en-US" sz="4800" spc="-52" strike="noStrike">
                <a:solidFill>
                  <a:srgbClr val="404040"/>
                </a:solidFill>
                <a:latin typeface="Calibri Light"/>
                <a:ea typeface="DejaVu Sans"/>
              </a:rPr>
              <a:t>Oscilador armónico</a:t>
            </a:r>
            <a:endParaRPr b="0" lang="en-US" sz="4800" spc="-1" strike="noStrike">
              <a:latin typeface="Arial"/>
            </a:endParaRPr>
          </a:p>
        </p:txBody>
      </p:sp>
      <p:pic>
        <p:nvPicPr>
          <p:cNvPr id="190" name="Content Placeholder 14" descr=""/>
          <p:cNvPicPr/>
          <p:nvPr/>
        </p:nvPicPr>
        <p:blipFill>
          <a:blip r:embed="rId1"/>
          <a:stretch/>
        </p:blipFill>
        <p:spPr>
          <a:xfrm>
            <a:off x="1820880" y="1853640"/>
            <a:ext cx="2799720" cy="2099520"/>
          </a:xfrm>
          <a:prstGeom prst="rect">
            <a:avLst/>
          </a:prstGeom>
          <a:ln>
            <a:noFill/>
          </a:ln>
        </p:spPr>
      </p:pic>
      <p:pic>
        <p:nvPicPr>
          <p:cNvPr id="191" name="Picture 6" descr=""/>
          <p:cNvPicPr/>
          <p:nvPr/>
        </p:nvPicPr>
        <p:blipFill>
          <a:blip r:embed="rId2"/>
          <a:stretch/>
        </p:blipFill>
        <p:spPr>
          <a:xfrm>
            <a:off x="6428520" y="4070160"/>
            <a:ext cx="2799720" cy="2099520"/>
          </a:xfrm>
          <a:prstGeom prst="rect">
            <a:avLst/>
          </a:prstGeom>
          <a:ln>
            <a:noFill/>
          </a:ln>
        </p:spPr>
      </p:pic>
      <p:pic>
        <p:nvPicPr>
          <p:cNvPr id="192" name="Picture 8" descr=""/>
          <p:cNvPicPr/>
          <p:nvPr/>
        </p:nvPicPr>
        <p:blipFill>
          <a:blip r:embed="rId3"/>
          <a:stretch/>
        </p:blipFill>
        <p:spPr>
          <a:xfrm>
            <a:off x="6428520" y="1913760"/>
            <a:ext cx="2799720" cy="2099520"/>
          </a:xfrm>
          <a:prstGeom prst="rect">
            <a:avLst/>
          </a:prstGeom>
          <a:ln>
            <a:noFill/>
          </a:ln>
        </p:spPr>
      </p:pic>
      <p:pic>
        <p:nvPicPr>
          <p:cNvPr id="193" name="Picture 10" descr=""/>
          <p:cNvPicPr/>
          <p:nvPr/>
        </p:nvPicPr>
        <p:blipFill>
          <a:blip r:embed="rId4"/>
          <a:stretch/>
        </p:blipFill>
        <p:spPr>
          <a:xfrm>
            <a:off x="1820880" y="4070160"/>
            <a:ext cx="2799720" cy="20995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79" dur="indefinite" restart="never" nodeType="tmRoot">
          <p:childTnLst>
            <p:seq>
              <p:cTn id="18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CustomShape 1"/>
          <p:cNvSpPr/>
          <p:nvPr/>
        </p:nvSpPr>
        <p:spPr>
          <a:xfrm>
            <a:off x="1097280" y="286560"/>
            <a:ext cx="10057320" cy="144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85000"/>
              </a:lnSpc>
            </a:pPr>
            <a:r>
              <a:rPr b="0" lang="en-US" sz="4800" spc="-52" strike="noStrike">
                <a:solidFill>
                  <a:srgbClr val="404040"/>
                </a:solidFill>
                <a:latin typeface="Calibri Light"/>
                <a:ea typeface="DejaVu Sans"/>
              </a:rPr>
              <a:t>Oscilador armónico</a:t>
            </a:r>
            <a:br/>
            <a:r>
              <a:rPr b="0" lang="en-US" sz="4800" spc="-52" strike="noStrike">
                <a:solidFill>
                  <a:srgbClr val="404040"/>
                </a:solidFill>
                <a:latin typeface="Calibri Light"/>
                <a:ea typeface="DejaVu Sans"/>
              </a:rPr>
              <a:t>	</a:t>
            </a:r>
            <a:r>
              <a:rPr b="0" lang="en-US" sz="2400" spc="-52" strike="noStrike">
                <a:solidFill>
                  <a:srgbClr val="f7ce9d"/>
                </a:solidFill>
                <a:latin typeface="Calibri Light"/>
                <a:ea typeface="DejaVu Sans"/>
              </a:rPr>
              <a:t>Comparación de algoritmos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195" name="Content Placeholder 4" descr=""/>
          <p:cNvPicPr/>
          <p:nvPr/>
        </p:nvPicPr>
        <p:blipFill>
          <a:blip r:embed="rId1"/>
          <a:stretch/>
        </p:blipFill>
        <p:spPr>
          <a:xfrm>
            <a:off x="1828440" y="2499120"/>
            <a:ext cx="8595360" cy="715320"/>
          </a:xfrm>
          <a:prstGeom prst="rect">
            <a:avLst/>
          </a:prstGeom>
          <a:ln>
            <a:noFill/>
          </a:ln>
        </p:spPr>
      </p:pic>
      <p:pic>
        <p:nvPicPr>
          <p:cNvPr id="196" name="Picture 6" descr=""/>
          <p:cNvPicPr/>
          <p:nvPr/>
        </p:nvPicPr>
        <p:blipFill>
          <a:blip r:embed="rId2"/>
          <a:stretch/>
        </p:blipFill>
        <p:spPr>
          <a:xfrm>
            <a:off x="1899720" y="4262400"/>
            <a:ext cx="8595360" cy="715320"/>
          </a:xfrm>
          <a:prstGeom prst="rect">
            <a:avLst/>
          </a:prstGeom>
          <a:ln>
            <a:noFill/>
          </a:ln>
        </p:spPr>
      </p:pic>
      <p:pic>
        <p:nvPicPr>
          <p:cNvPr id="197" name="Picture 8" descr=""/>
          <p:cNvPicPr/>
          <p:nvPr/>
        </p:nvPicPr>
        <p:blipFill>
          <a:blip r:embed="rId3"/>
          <a:stretch/>
        </p:blipFill>
        <p:spPr>
          <a:xfrm>
            <a:off x="1828440" y="3367800"/>
            <a:ext cx="8595360" cy="715320"/>
          </a:xfrm>
          <a:prstGeom prst="rect">
            <a:avLst/>
          </a:prstGeom>
          <a:ln>
            <a:noFill/>
          </a:ln>
        </p:spPr>
      </p:pic>
      <p:sp>
        <p:nvSpPr>
          <p:cNvPr id="198" name="CustomShape 2"/>
          <p:cNvSpPr/>
          <p:nvPr/>
        </p:nvSpPr>
        <p:spPr>
          <a:xfrm>
            <a:off x="1362600" y="2647080"/>
            <a:ext cx="76788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7ce9d"/>
                </a:solidFill>
                <a:latin typeface="Calibri"/>
                <a:ea typeface="DejaVu Sans"/>
              </a:rPr>
              <a:t>Euler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99" name="CustomShape 3"/>
          <p:cNvSpPr/>
          <p:nvPr/>
        </p:nvSpPr>
        <p:spPr>
          <a:xfrm>
            <a:off x="1404720" y="3541320"/>
            <a:ext cx="84708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7030a0"/>
                </a:solidFill>
                <a:latin typeface="Calibri"/>
                <a:ea typeface="DejaVu Sans"/>
              </a:rPr>
              <a:t>Verlet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00" name="CustomShape 4"/>
          <p:cNvSpPr/>
          <p:nvPr/>
        </p:nvSpPr>
        <p:spPr>
          <a:xfrm>
            <a:off x="1626120" y="4435920"/>
            <a:ext cx="48744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b050"/>
                </a:solidFill>
                <a:latin typeface="Calibri"/>
                <a:ea typeface="DejaVu Sans"/>
              </a:rPr>
              <a:t>RK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81" dur="indefinite" restart="never" nodeType="tmRoot">
          <p:childTnLst>
            <p:seq>
              <p:cTn id="182" dur="indefinite" nodeType="mainSeq">
                <p:childTnLst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>
                      <p:stCondLst>
                        <p:cond delay="indefinite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CustomShape 1"/>
          <p:cNvSpPr/>
          <p:nvPr/>
        </p:nvSpPr>
        <p:spPr>
          <a:xfrm>
            <a:off x="1097280" y="286560"/>
            <a:ext cx="10057320" cy="144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85000"/>
              </a:lnSpc>
            </a:pPr>
            <a:r>
              <a:rPr b="0" lang="en-US" sz="4800" spc="-52" strike="noStrike">
                <a:solidFill>
                  <a:srgbClr val="404040"/>
                </a:solidFill>
                <a:latin typeface="Calibri Light"/>
                <a:ea typeface="DejaVu Sans"/>
              </a:rPr>
              <a:t>Oscilador armónico</a:t>
            </a:r>
            <a:br/>
            <a:r>
              <a:rPr b="0" lang="en-US" sz="4800" spc="-52" strike="noStrike">
                <a:solidFill>
                  <a:srgbClr val="404040"/>
                </a:solidFill>
                <a:latin typeface="Calibri Light"/>
                <a:ea typeface="DejaVu Sans"/>
              </a:rPr>
              <a:t>	</a:t>
            </a:r>
            <a:r>
              <a:rPr b="0" lang="en-US" sz="2400" spc="-52" strike="noStrike">
                <a:solidFill>
                  <a:srgbClr val="f7ce9d"/>
                </a:solidFill>
                <a:latin typeface="Calibri Light"/>
                <a:ea typeface="DejaVu Sans"/>
              </a:rPr>
              <a:t>Comparación de algoritmos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202" name="Content Placeholder 15" descr=""/>
          <p:cNvPicPr/>
          <p:nvPr/>
        </p:nvPicPr>
        <p:blipFill>
          <a:blip r:embed="rId1"/>
          <a:stretch/>
        </p:blipFill>
        <p:spPr>
          <a:xfrm>
            <a:off x="3444480" y="1846440"/>
            <a:ext cx="5362560" cy="40215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01" dur="indefinite" restart="never" nodeType="tmRoot">
          <p:childTnLst>
            <p:seq>
              <p:cTn id="20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CustomShape 1"/>
          <p:cNvSpPr/>
          <p:nvPr/>
        </p:nvSpPr>
        <p:spPr>
          <a:xfrm>
            <a:off x="1097280" y="286560"/>
            <a:ext cx="10057320" cy="144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85000"/>
              </a:lnSpc>
            </a:pPr>
            <a:r>
              <a:rPr b="0" lang="en-US" sz="4800" spc="-52" strike="noStrike">
                <a:solidFill>
                  <a:srgbClr val="404040"/>
                </a:solidFill>
                <a:latin typeface="Calibri Light"/>
                <a:ea typeface="DejaVu Sans"/>
              </a:rPr>
              <a:t>Oscilador armónico</a:t>
            </a:r>
            <a:br/>
            <a:r>
              <a:rPr b="0" lang="en-US" sz="4800" spc="-52" strike="noStrike">
                <a:solidFill>
                  <a:srgbClr val="404040"/>
                </a:solidFill>
                <a:latin typeface="Calibri Light"/>
                <a:ea typeface="DejaVu Sans"/>
              </a:rPr>
              <a:t>	</a:t>
            </a:r>
            <a:r>
              <a:rPr b="0" lang="en-US" sz="2400" spc="-52" strike="noStrike">
                <a:solidFill>
                  <a:srgbClr val="f7ce9d"/>
                </a:solidFill>
                <a:latin typeface="Calibri Light"/>
                <a:ea typeface="DejaVu Sans"/>
              </a:rPr>
              <a:t>Comparación de algoritmos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204" name="Picture 3" descr=""/>
          <p:cNvPicPr/>
          <p:nvPr/>
        </p:nvPicPr>
        <p:blipFill>
          <a:blip r:embed="rId1"/>
          <a:stretch/>
        </p:blipFill>
        <p:spPr>
          <a:xfrm>
            <a:off x="809280" y="2237400"/>
            <a:ext cx="2938320" cy="2203560"/>
          </a:xfrm>
          <a:prstGeom prst="rect">
            <a:avLst/>
          </a:prstGeom>
          <a:ln>
            <a:noFill/>
          </a:ln>
        </p:spPr>
      </p:pic>
      <p:pic>
        <p:nvPicPr>
          <p:cNvPr id="205" name="Picture 6" descr=""/>
          <p:cNvPicPr/>
          <p:nvPr/>
        </p:nvPicPr>
        <p:blipFill>
          <a:blip r:embed="rId2"/>
          <a:stretch/>
        </p:blipFill>
        <p:spPr>
          <a:xfrm>
            <a:off x="4112280" y="2237400"/>
            <a:ext cx="2938320" cy="2203560"/>
          </a:xfrm>
          <a:prstGeom prst="rect">
            <a:avLst/>
          </a:prstGeom>
          <a:ln>
            <a:noFill/>
          </a:ln>
        </p:spPr>
      </p:pic>
      <p:pic>
        <p:nvPicPr>
          <p:cNvPr id="206" name="Picture 10" descr=""/>
          <p:cNvPicPr/>
          <p:nvPr/>
        </p:nvPicPr>
        <p:blipFill>
          <a:blip r:embed="rId3"/>
          <a:stretch/>
        </p:blipFill>
        <p:spPr>
          <a:xfrm>
            <a:off x="7414920" y="2237400"/>
            <a:ext cx="2938320" cy="22035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03" dur="indefinite" restart="never" nodeType="tmRoot">
          <p:childTnLst>
            <p:seq>
              <p:cTn id="20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CustomShape 1"/>
          <p:cNvSpPr/>
          <p:nvPr/>
        </p:nvSpPr>
        <p:spPr>
          <a:xfrm>
            <a:off x="1097280" y="286560"/>
            <a:ext cx="10057320" cy="144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85000"/>
              </a:lnSpc>
            </a:pPr>
            <a:r>
              <a:rPr b="0" lang="en-US" sz="4800" spc="-52" strike="noStrike">
                <a:solidFill>
                  <a:srgbClr val="404040"/>
                </a:solidFill>
                <a:latin typeface="Calibri Light"/>
                <a:ea typeface="DejaVu Sans"/>
              </a:rPr>
              <a:t>Oscilador armónico</a:t>
            </a:r>
            <a:br/>
            <a:r>
              <a:rPr b="0" lang="en-US" sz="4800" spc="-52" strike="noStrike">
                <a:solidFill>
                  <a:srgbClr val="404040"/>
                </a:solidFill>
                <a:latin typeface="Calibri Light"/>
                <a:ea typeface="DejaVu Sans"/>
              </a:rPr>
              <a:t>	</a:t>
            </a:r>
            <a:r>
              <a:rPr b="0" lang="en-US" sz="2400" spc="-52" strike="noStrike">
                <a:solidFill>
                  <a:srgbClr val="f7ce9d"/>
                </a:solidFill>
                <a:latin typeface="Calibri Light"/>
                <a:ea typeface="DejaVu Sans"/>
              </a:rPr>
              <a:t>Comparación de paso temporal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208" name="Content Placeholder 5" descr=""/>
          <p:cNvPicPr/>
          <p:nvPr/>
        </p:nvPicPr>
        <p:blipFill>
          <a:blip r:embed="rId1"/>
          <a:stretch/>
        </p:blipFill>
        <p:spPr>
          <a:xfrm>
            <a:off x="1828440" y="2478960"/>
            <a:ext cx="8595360" cy="715320"/>
          </a:xfrm>
          <a:prstGeom prst="rect">
            <a:avLst/>
          </a:prstGeom>
          <a:ln>
            <a:noFill/>
          </a:ln>
        </p:spPr>
      </p:pic>
      <p:pic>
        <p:nvPicPr>
          <p:cNvPr id="209" name="Picture 7" descr=""/>
          <p:cNvPicPr/>
          <p:nvPr/>
        </p:nvPicPr>
        <p:blipFill>
          <a:blip r:embed="rId2"/>
          <a:stretch/>
        </p:blipFill>
        <p:spPr>
          <a:xfrm>
            <a:off x="1769040" y="3265200"/>
            <a:ext cx="8713440" cy="725040"/>
          </a:xfrm>
          <a:prstGeom prst="rect">
            <a:avLst/>
          </a:prstGeom>
          <a:ln>
            <a:noFill/>
          </a:ln>
        </p:spPr>
      </p:pic>
      <p:pic>
        <p:nvPicPr>
          <p:cNvPr id="210" name="Picture 9" descr=""/>
          <p:cNvPicPr/>
          <p:nvPr/>
        </p:nvPicPr>
        <p:blipFill>
          <a:blip r:embed="rId3"/>
          <a:stretch/>
        </p:blipFill>
        <p:spPr>
          <a:xfrm flipH="1" rot="10800000">
            <a:off x="27295200" y="6110280"/>
            <a:ext cx="8467200" cy="704520"/>
          </a:xfrm>
          <a:prstGeom prst="rect">
            <a:avLst/>
          </a:prstGeom>
          <a:ln>
            <a:noFill/>
          </a:ln>
        </p:spPr>
      </p:pic>
      <p:pic>
        <p:nvPicPr>
          <p:cNvPr id="211" name="Picture 11" descr=""/>
          <p:cNvPicPr/>
          <p:nvPr/>
        </p:nvPicPr>
        <p:blipFill>
          <a:blip r:embed="rId4"/>
          <a:stretch/>
        </p:blipFill>
        <p:spPr>
          <a:xfrm>
            <a:off x="2454480" y="4770000"/>
            <a:ext cx="7282440" cy="605880"/>
          </a:xfrm>
          <a:prstGeom prst="rect">
            <a:avLst/>
          </a:prstGeom>
          <a:ln>
            <a:noFill/>
          </a:ln>
        </p:spPr>
      </p:pic>
      <p:sp>
        <p:nvSpPr>
          <p:cNvPr id="212" name="CustomShape 2"/>
          <p:cNvSpPr/>
          <p:nvPr/>
        </p:nvSpPr>
        <p:spPr>
          <a:xfrm>
            <a:off x="1843560" y="2643120"/>
            <a:ext cx="97668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a2af92"/>
                </a:solidFill>
                <a:latin typeface="Calibri"/>
                <a:ea typeface="DejaVu Sans"/>
              </a:rPr>
              <a:t>0,0001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13" name="CustomShape 3"/>
          <p:cNvSpPr/>
          <p:nvPr/>
        </p:nvSpPr>
        <p:spPr>
          <a:xfrm>
            <a:off x="1915920" y="3438720"/>
            <a:ext cx="83196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a2af92"/>
                </a:solidFill>
                <a:latin typeface="Calibri"/>
                <a:ea typeface="DejaVu Sans"/>
              </a:rPr>
              <a:t>0,001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14" name="CustomShape 4"/>
          <p:cNvSpPr/>
          <p:nvPr/>
        </p:nvSpPr>
        <p:spPr>
          <a:xfrm>
            <a:off x="1987920" y="4162680"/>
            <a:ext cx="68724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a2af92"/>
                </a:solidFill>
                <a:latin typeface="Calibri"/>
                <a:ea typeface="DejaVu Sans"/>
              </a:rPr>
              <a:t>0,01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15" name="CustomShape 5"/>
          <p:cNvSpPr/>
          <p:nvPr/>
        </p:nvSpPr>
        <p:spPr>
          <a:xfrm>
            <a:off x="2057400" y="4888800"/>
            <a:ext cx="54252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a2af92"/>
                </a:solidFill>
                <a:latin typeface="Calibri"/>
                <a:ea typeface="DejaVu Sans"/>
              </a:rPr>
              <a:t>0,1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05" dur="indefinite" restart="never" nodeType="tmRoot">
          <p:childTnLst>
            <p:seq>
              <p:cTn id="206" dur="indefinite" nodeType="mainSeq">
                <p:childTnLst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9" fill="hold">
                      <p:stCondLst>
                        <p:cond delay="indefinite"/>
                      </p:stCondLst>
                      <p:childTnLst>
                        <p:par>
                          <p:cTn id="220" fill="hold">
                            <p:stCondLst>
                              <p:cond delay="0"/>
                            </p:stCondLst>
                            <p:childTnLst>
                              <p:par>
                                <p:cTn id="22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5" fill="hold">
                      <p:stCondLst>
                        <p:cond delay="indefinite"/>
                      </p:stCondLst>
                      <p:childTnLst>
                        <p:par>
                          <p:cTn id="226" fill="hold">
                            <p:stCondLst>
                              <p:cond delay="0"/>
                            </p:stCondLst>
                            <p:childTnLst>
                              <p:par>
                                <p:cTn id="22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CustomShape 1"/>
          <p:cNvSpPr/>
          <p:nvPr/>
        </p:nvSpPr>
        <p:spPr>
          <a:xfrm>
            <a:off x="1097280" y="286560"/>
            <a:ext cx="10057320" cy="144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85000"/>
              </a:lnSpc>
            </a:pPr>
            <a:r>
              <a:rPr b="0" lang="en-US" sz="4800" spc="-52" strike="noStrike">
                <a:solidFill>
                  <a:srgbClr val="404040"/>
                </a:solidFill>
                <a:latin typeface="Calibri Light"/>
                <a:ea typeface="DejaVu Sans"/>
              </a:rPr>
              <a:t>Oscilador armónico</a:t>
            </a:r>
            <a:br/>
            <a:r>
              <a:rPr b="0" lang="en-US" sz="4800" spc="-52" strike="noStrike">
                <a:solidFill>
                  <a:srgbClr val="404040"/>
                </a:solidFill>
                <a:latin typeface="Calibri Light"/>
                <a:ea typeface="DejaVu Sans"/>
              </a:rPr>
              <a:t>	</a:t>
            </a:r>
            <a:r>
              <a:rPr b="0" lang="en-US" sz="2400" spc="-52" strike="noStrike">
                <a:solidFill>
                  <a:srgbClr val="f7ce9d"/>
                </a:solidFill>
                <a:latin typeface="Calibri Light"/>
                <a:ea typeface="DejaVu Sans"/>
              </a:rPr>
              <a:t>Comparación de paso temporal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217" name="Picture 6" descr=""/>
          <p:cNvPicPr/>
          <p:nvPr/>
        </p:nvPicPr>
        <p:blipFill>
          <a:blip r:embed="rId1"/>
          <a:srcRect l="34081" t="-142" r="47676" b="0"/>
          <a:stretch/>
        </p:blipFill>
        <p:spPr>
          <a:xfrm>
            <a:off x="1869840" y="2222640"/>
            <a:ext cx="7787160" cy="26892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31" dur="indefinite" restart="never" nodeType="tmRoot">
          <p:childTnLst>
            <p:seq>
              <p:cTn id="23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CustomShape 1"/>
          <p:cNvSpPr/>
          <p:nvPr/>
        </p:nvSpPr>
        <p:spPr>
          <a:xfrm>
            <a:off x="1097280" y="286560"/>
            <a:ext cx="10057320" cy="144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85000"/>
              </a:lnSpc>
            </a:pPr>
            <a:r>
              <a:rPr b="0" lang="en-US" sz="4800" spc="-52" strike="noStrike">
                <a:solidFill>
                  <a:srgbClr val="404040"/>
                </a:solidFill>
                <a:latin typeface="Calibri Light"/>
                <a:ea typeface="DejaVu Sans"/>
              </a:rPr>
              <a:t>Oscilador armónico</a:t>
            </a:r>
            <a:br/>
            <a:r>
              <a:rPr b="0" lang="en-US" sz="4800" spc="-52" strike="noStrike">
                <a:solidFill>
                  <a:srgbClr val="404040"/>
                </a:solidFill>
                <a:latin typeface="Calibri Light"/>
                <a:ea typeface="DejaVu Sans"/>
              </a:rPr>
              <a:t>	</a:t>
            </a:r>
            <a:r>
              <a:rPr b="0" lang="en-US" sz="2400" spc="-52" strike="noStrike">
                <a:solidFill>
                  <a:srgbClr val="f7ce9d"/>
                </a:solidFill>
                <a:latin typeface="Calibri Light"/>
                <a:ea typeface="DejaVu Sans"/>
              </a:rPr>
              <a:t>Comparación de paso temporal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219" name="Picture 3" descr=""/>
          <p:cNvPicPr/>
          <p:nvPr/>
        </p:nvPicPr>
        <p:blipFill>
          <a:blip r:embed="rId1"/>
          <a:stretch/>
        </p:blipFill>
        <p:spPr>
          <a:xfrm>
            <a:off x="677160" y="2092320"/>
            <a:ext cx="3170880" cy="2377800"/>
          </a:xfrm>
          <a:prstGeom prst="rect">
            <a:avLst/>
          </a:prstGeom>
          <a:ln>
            <a:noFill/>
          </a:ln>
        </p:spPr>
      </p:pic>
      <p:pic>
        <p:nvPicPr>
          <p:cNvPr id="220" name="Picture 5" descr=""/>
          <p:cNvPicPr/>
          <p:nvPr/>
        </p:nvPicPr>
        <p:blipFill>
          <a:blip r:embed="rId2"/>
          <a:stretch/>
        </p:blipFill>
        <p:spPr>
          <a:xfrm>
            <a:off x="4120560" y="2087640"/>
            <a:ext cx="3177000" cy="2382480"/>
          </a:xfrm>
          <a:prstGeom prst="rect">
            <a:avLst/>
          </a:prstGeom>
          <a:ln>
            <a:noFill/>
          </a:ln>
        </p:spPr>
      </p:pic>
      <p:pic>
        <p:nvPicPr>
          <p:cNvPr id="221" name="Picture 8" descr=""/>
          <p:cNvPicPr/>
          <p:nvPr/>
        </p:nvPicPr>
        <p:blipFill>
          <a:blip r:embed="rId3"/>
          <a:stretch/>
        </p:blipFill>
        <p:spPr>
          <a:xfrm>
            <a:off x="7570080" y="2092320"/>
            <a:ext cx="3177000" cy="23824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33" dur="indefinite" restart="never" nodeType="tmRoot">
          <p:childTnLst>
            <p:seq>
              <p:cTn id="23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CustomShape 1"/>
          <p:cNvSpPr/>
          <p:nvPr/>
        </p:nvSpPr>
        <p:spPr>
          <a:xfrm>
            <a:off x="1097280" y="286560"/>
            <a:ext cx="10057320" cy="144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85000"/>
              </a:lnSpc>
            </a:pPr>
            <a:r>
              <a:rPr b="0" lang="en-US" sz="4800" spc="-52" strike="noStrike">
                <a:solidFill>
                  <a:srgbClr val="404040"/>
                </a:solidFill>
                <a:latin typeface="Calibri Light"/>
                <a:ea typeface="DejaVu Sans"/>
              </a:rPr>
              <a:t>Oscilador armónico</a:t>
            </a:r>
            <a:br/>
            <a:r>
              <a:rPr b="0" lang="en-US" sz="4800" spc="-52" strike="noStrike">
                <a:solidFill>
                  <a:srgbClr val="404040"/>
                </a:solidFill>
                <a:latin typeface="Calibri Light"/>
                <a:ea typeface="DejaVu Sans"/>
              </a:rPr>
              <a:t>	</a:t>
            </a:r>
            <a:r>
              <a:rPr b="0" lang="en-US" sz="2400" spc="-52" strike="noStrike">
                <a:solidFill>
                  <a:srgbClr val="f7ce9d"/>
                </a:solidFill>
                <a:latin typeface="Calibri Light"/>
                <a:ea typeface="DejaVu Sans"/>
              </a:rPr>
              <a:t>Comparación de término de damping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223" name="Picture 4" descr=""/>
          <p:cNvPicPr/>
          <p:nvPr/>
        </p:nvPicPr>
        <p:blipFill>
          <a:blip r:embed="rId1"/>
          <a:stretch/>
        </p:blipFill>
        <p:spPr>
          <a:xfrm>
            <a:off x="1311480" y="2366280"/>
            <a:ext cx="9628560" cy="801360"/>
          </a:xfrm>
          <a:prstGeom prst="rect">
            <a:avLst/>
          </a:prstGeom>
          <a:ln>
            <a:noFill/>
          </a:ln>
        </p:spPr>
      </p:pic>
      <p:pic>
        <p:nvPicPr>
          <p:cNvPr id="224" name="Picture 7" descr=""/>
          <p:cNvPicPr/>
          <p:nvPr/>
        </p:nvPicPr>
        <p:blipFill>
          <a:blip r:embed="rId2"/>
          <a:stretch/>
        </p:blipFill>
        <p:spPr>
          <a:xfrm>
            <a:off x="1311480" y="3163680"/>
            <a:ext cx="9714600" cy="808560"/>
          </a:xfrm>
          <a:prstGeom prst="rect">
            <a:avLst/>
          </a:prstGeom>
          <a:ln>
            <a:noFill/>
          </a:ln>
        </p:spPr>
      </p:pic>
      <p:pic>
        <p:nvPicPr>
          <p:cNvPr id="225" name="Picture 10" descr=""/>
          <p:cNvPicPr/>
          <p:nvPr/>
        </p:nvPicPr>
        <p:blipFill>
          <a:blip r:embed="rId3"/>
          <a:srcRect l="3284" t="0" r="0" b="0"/>
          <a:stretch/>
        </p:blipFill>
        <p:spPr>
          <a:xfrm>
            <a:off x="1759320" y="3973320"/>
            <a:ext cx="9395280" cy="808560"/>
          </a:xfrm>
          <a:prstGeom prst="rect">
            <a:avLst/>
          </a:prstGeom>
          <a:ln>
            <a:noFill/>
          </a:ln>
        </p:spPr>
      </p:pic>
      <p:sp>
        <p:nvSpPr>
          <p:cNvPr id="226" name="CustomShape 2"/>
          <p:cNvSpPr/>
          <p:nvPr/>
        </p:nvSpPr>
        <p:spPr>
          <a:xfrm>
            <a:off x="1487880" y="2582640"/>
            <a:ext cx="54252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a2af92"/>
                </a:solidFill>
                <a:latin typeface="Calibri"/>
                <a:ea typeface="DejaVu Sans"/>
              </a:rPr>
              <a:t>0,1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27" name="CustomShape 3"/>
          <p:cNvSpPr/>
          <p:nvPr/>
        </p:nvSpPr>
        <p:spPr>
          <a:xfrm>
            <a:off x="1596960" y="3370680"/>
            <a:ext cx="32436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a2af92"/>
                </a:solidFill>
                <a:latin typeface="Calibri"/>
                <a:ea typeface="DejaVu Sans"/>
              </a:rPr>
              <a:t>1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28" name="CustomShape 4"/>
          <p:cNvSpPr/>
          <p:nvPr/>
        </p:nvSpPr>
        <p:spPr>
          <a:xfrm>
            <a:off x="1524600" y="4021920"/>
            <a:ext cx="46908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a2af92"/>
                </a:solidFill>
                <a:latin typeface="Calibri"/>
                <a:ea typeface="DejaVu Sans"/>
              </a:rPr>
              <a:t>10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35" dur="indefinite" restart="never" nodeType="tmRoot">
          <p:childTnLst>
            <p:seq>
              <p:cTn id="236" dur="indefinite" nodeType="mainSeq">
                <p:childTnLst>
                  <p:par>
                    <p:cTn id="237" fill="hold">
                      <p:stCondLst>
                        <p:cond delay="indefinite"/>
                      </p:stCondLst>
                      <p:childTnLst>
                        <p:par>
                          <p:cTn id="238" fill="hold">
                            <p:stCondLst>
                              <p:cond delay="0"/>
                            </p:stCondLst>
                            <p:childTnLst>
                              <p:par>
                                <p:cTn id="23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3" fill="hold">
                      <p:stCondLst>
                        <p:cond delay="indefinite"/>
                      </p:stCondLst>
                      <p:childTnLst>
                        <p:par>
                          <p:cTn id="244" fill="hold">
                            <p:stCondLst>
                              <p:cond delay="0"/>
                            </p:stCondLst>
                            <p:childTnLst>
                              <p:par>
                                <p:cTn id="24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9" fill="hold">
                      <p:stCondLst>
                        <p:cond delay="indefinite"/>
                      </p:stCondLst>
                      <p:childTnLst>
                        <p:par>
                          <p:cTn id="250" fill="hold">
                            <p:stCondLst>
                              <p:cond delay="0"/>
                            </p:stCondLst>
                            <p:childTnLst>
                              <p:par>
                                <p:cTn id="25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CustomShape 1"/>
          <p:cNvSpPr/>
          <p:nvPr/>
        </p:nvSpPr>
        <p:spPr>
          <a:xfrm>
            <a:off x="1097280" y="286560"/>
            <a:ext cx="10057320" cy="144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85000"/>
              </a:lnSpc>
            </a:pPr>
            <a:r>
              <a:rPr b="0" lang="en-US" sz="4800" spc="-52" strike="noStrike">
                <a:solidFill>
                  <a:srgbClr val="404040"/>
                </a:solidFill>
                <a:latin typeface="Calibri Light"/>
                <a:ea typeface="DejaVu Sans"/>
              </a:rPr>
              <a:t>Oscilador armónico</a:t>
            </a:r>
            <a:br/>
            <a:r>
              <a:rPr b="0" lang="en-US" sz="4800" spc="-52" strike="noStrike">
                <a:solidFill>
                  <a:srgbClr val="404040"/>
                </a:solidFill>
                <a:latin typeface="Calibri Light"/>
                <a:ea typeface="DejaVu Sans"/>
              </a:rPr>
              <a:t>	</a:t>
            </a:r>
            <a:r>
              <a:rPr b="0" lang="en-US" sz="2400" spc="-52" strike="noStrike">
                <a:solidFill>
                  <a:srgbClr val="f7ce9d"/>
                </a:solidFill>
                <a:latin typeface="Calibri Light"/>
                <a:ea typeface="DejaVu Sans"/>
              </a:rPr>
              <a:t>Comparación de término de damping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230" name="Picture 3" descr=""/>
          <p:cNvPicPr/>
          <p:nvPr/>
        </p:nvPicPr>
        <p:blipFill>
          <a:blip r:embed="rId1"/>
          <a:stretch/>
        </p:blipFill>
        <p:spPr>
          <a:xfrm>
            <a:off x="2388600" y="1862280"/>
            <a:ext cx="2925000" cy="2193480"/>
          </a:xfrm>
          <a:prstGeom prst="rect">
            <a:avLst/>
          </a:prstGeom>
          <a:ln>
            <a:noFill/>
          </a:ln>
        </p:spPr>
      </p:pic>
      <p:pic>
        <p:nvPicPr>
          <p:cNvPr id="231" name="Picture 6" descr=""/>
          <p:cNvPicPr/>
          <p:nvPr/>
        </p:nvPicPr>
        <p:blipFill>
          <a:blip r:embed="rId2"/>
          <a:stretch/>
        </p:blipFill>
        <p:spPr>
          <a:xfrm>
            <a:off x="6757920" y="1862280"/>
            <a:ext cx="2925000" cy="2193480"/>
          </a:xfrm>
          <a:prstGeom prst="rect">
            <a:avLst/>
          </a:prstGeom>
          <a:ln>
            <a:noFill/>
          </a:ln>
        </p:spPr>
      </p:pic>
      <p:pic>
        <p:nvPicPr>
          <p:cNvPr id="232" name="Picture 9" descr=""/>
          <p:cNvPicPr/>
          <p:nvPr/>
        </p:nvPicPr>
        <p:blipFill>
          <a:blip r:embed="rId3"/>
          <a:stretch/>
        </p:blipFill>
        <p:spPr>
          <a:xfrm>
            <a:off x="2388600" y="4023360"/>
            <a:ext cx="2925000" cy="2193480"/>
          </a:xfrm>
          <a:prstGeom prst="rect">
            <a:avLst/>
          </a:prstGeom>
          <a:ln>
            <a:noFill/>
          </a:ln>
        </p:spPr>
      </p:pic>
      <p:pic>
        <p:nvPicPr>
          <p:cNvPr id="233" name="Picture 15" descr=""/>
          <p:cNvPicPr/>
          <p:nvPr/>
        </p:nvPicPr>
        <p:blipFill>
          <a:blip r:embed="rId4"/>
          <a:stretch/>
        </p:blipFill>
        <p:spPr>
          <a:xfrm>
            <a:off x="6757920" y="4023360"/>
            <a:ext cx="2925000" cy="21934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55" dur="indefinite" restart="never" nodeType="tmRoot">
          <p:childTnLst>
            <p:seq>
              <p:cTn id="25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4" name="Table 1"/>
          <p:cNvGraphicFramePr/>
          <p:nvPr/>
        </p:nvGraphicFramePr>
        <p:xfrm>
          <a:off x="2171520" y="125280"/>
          <a:ext cx="7848720" cy="2137320"/>
        </p:xfrm>
        <a:graphic>
          <a:graphicData uri="http://schemas.openxmlformats.org/drawingml/2006/table">
            <a:tbl>
              <a:tblPr/>
              <a:tblGrid>
                <a:gridCol w="968400"/>
                <a:gridCol w="1740600"/>
                <a:gridCol w="1693080"/>
                <a:gridCol w="1716840"/>
                <a:gridCol w="1730160"/>
              </a:tblGrid>
              <a:tr h="326520">
                <a:tc>
                  <a:txBody>
                    <a:bodyPr lIns="81360" rIns="813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6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Euler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81360" marR="81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e48312"/>
                    </a:solidFill>
                  </a:tcPr>
                </a:tc>
                <a:tc>
                  <a:tcPr marL="81360" marR="81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e48312"/>
                    </a:solidFill>
                  </a:tcPr>
                </a:tc>
                <a:tc>
                  <a:tcPr marL="81360" marR="81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e48312"/>
                    </a:solidFill>
                  </a:tcPr>
                </a:tc>
                <a:tc>
                  <a:tcPr marL="81360" marR="81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e48312"/>
                    </a:solidFill>
                  </a:tcPr>
                </a:tc>
                <a:tc>
                  <a:tcPr marL="81360" marR="81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e48312"/>
                    </a:solidFill>
                  </a:tcPr>
                </a:tc>
              </a:tr>
              <a:tr h="603720">
                <a:tc>
                  <a:tcPr marL="81360" marR="81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48312"/>
                    </a:solidFill>
                  </a:tcPr>
                </a:tc>
                <a:tc>
                  <a:txBody>
                    <a:bodyPr lIns="81360" rIns="813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endParaRPr b="0" lang="en-US" sz="18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endParaRPr b="0" lang="en-US" sz="1800" spc="-1" strike="noStrike">
                        <a:latin typeface="Arial"/>
                      </a:endParaRPr>
                    </a:p>
                  </a:txBody>
                  <a:tcPr marL="81360" marR="81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4d8cc"/>
                    </a:solidFill>
                  </a:tcPr>
                </a:tc>
                <a:tc>
                  <a:txBody>
                    <a:bodyPr lIns="81360" rIns="813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endParaRPr b="0" lang="en-US" sz="18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endParaRPr b="0" lang="en-US" sz="1800" spc="-1" strike="noStrike">
                        <a:latin typeface="Arial"/>
                      </a:endParaRPr>
                    </a:p>
                  </a:txBody>
                  <a:tcPr marL="81360" marR="81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4d8cc"/>
                    </a:solidFill>
                  </a:tcPr>
                </a:tc>
                <a:tc>
                  <a:txBody>
                    <a:bodyPr lIns="81360" rIns="813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endParaRPr b="0" lang="en-US" sz="18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endParaRPr b="0" lang="en-US" sz="1800" spc="-1" strike="noStrike">
                        <a:latin typeface="Arial"/>
                      </a:endParaRPr>
                    </a:p>
                  </a:txBody>
                  <a:tcPr marL="81360" marR="81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4d8cc"/>
                    </a:solidFill>
                  </a:tcPr>
                </a:tc>
                <a:tc>
                  <a:txBody>
                    <a:bodyPr lIns="81360" rIns="813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endParaRPr b="0" lang="en-US" sz="18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endParaRPr b="0" lang="en-US" sz="1800" spc="-1" strike="noStrike">
                        <a:latin typeface="Arial"/>
                      </a:endParaRPr>
                    </a:p>
                  </a:txBody>
                  <a:tcPr marL="81360" marR="81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4d8cc"/>
                    </a:solidFill>
                  </a:tcPr>
                </a:tc>
              </a:tr>
              <a:tr h="603720">
                <a:tc>
                  <a:tcPr marL="81360" marR="81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48312"/>
                    </a:solidFill>
                  </a:tcPr>
                </a:tc>
                <a:tc>
                  <a:txBody>
                    <a:bodyPr lIns="81360" rIns="813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endParaRPr b="0" lang="en-US" sz="18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endParaRPr b="0" lang="en-US" sz="1800" spc="-1" strike="noStrike">
                        <a:latin typeface="Arial"/>
                      </a:endParaRPr>
                    </a:p>
                  </a:txBody>
                  <a:tcPr marL="81360" marR="81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9ece7"/>
                    </a:solidFill>
                  </a:tcPr>
                </a:tc>
                <a:tc>
                  <a:txBody>
                    <a:bodyPr lIns="81360" rIns="813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endParaRPr b="0" lang="en-US" sz="18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endParaRPr b="0" lang="en-US" sz="1800" spc="-1" strike="noStrike">
                        <a:latin typeface="Arial"/>
                      </a:endParaRPr>
                    </a:p>
                  </a:txBody>
                  <a:tcPr marL="81360" marR="81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9ece7"/>
                    </a:solidFill>
                  </a:tcPr>
                </a:tc>
                <a:tc>
                  <a:txBody>
                    <a:bodyPr lIns="81360" rIns="813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endParaRPr b="0" lang="en-US" sz="18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endParaRPr b="0" lang="en-US" sz="1800" spc="-1" strike="noStrike">
                        <a:latin typeface="Arial"/>
                      </a:endParaRPr>
                    </a:p>
                  </a:txBody>
                  <a:tcPr marL="81360" marR="81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9ece7"/>
                    </a:solidFill>
                  </a:tcPr>
                </a:tc>
                <a:tc>
                  <a:txBody>
                    <a:bodyPr lIns="81360" rIns="813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endParaRPr b="0" lang="en-US" sz="18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endParaRPr b="0" lang="en-US" sz="1800" spc="-1" strike="noStrike">
                        <a:latin typeface="Arial"/>
                      </a:endParaRPr>
                    </a:p>
                  </a:txBody>
                  <a:tcPr marL="81360" marR="81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9ece7"/>
                    </a:solidFill>
                  </a:tcPr>
                </a:tc>
              </a:tr>
              <a:tr h="603720">
                <a:tc>
                  <a:tcPr marL="81360" marR="81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48312"/>
                    </a:solidFill>
                  </a:tcPr>
                </a:tc>
                <a:tc>
                  <a:txBody>
                    <a:bodyPr lIns="81360" rIns="813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endParaRPr b="0" lang="en-US" sz="18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endParaRPr b="0" lang="en-US" sz="1800" spc="-1" strike="noStrike">
                        <a:latin typeface="Arial"/>
                      </a:endParaRPr>
                    </a:p>
                  </a:txBody>
                  <a:tcPr marL="81360" marR="81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4d8cc"/>
                    </a:solidFill>
                  </a:tcPr>
                </a:tc>
                <a:tc>
                  <a:txBody>
                    <a:bodyPr lIns="81360" rIns="813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endParaRPr b="0" lang="en-US" sz="18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endParaRPr b="0" lang="en-US" sz="1800" spc="-1" strike="noStrike">
                        <a:latin typeface="Arial"/>
                      </a:endParaRPr>
                    </a:p>
                  </a:txBody>
                  <a:tcPr marL="81360" marR="81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4d8cc"/>
                    </a:solidFill>
                  </a:tcPr>
                </a:tc>
                <a:tc>
                  <a:txBody>
                    <a:bodyPr lIns="81360" rIns="813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endParaRPr b="0" lang="en-US" sz="18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endParaRPr b="0" lang="en-US" sz="1800" spc="-1" strike="noStrike">
                        <a:latin typeface="Arial"/>
                      </a:endParaRPr>
                    </a:p>
                  </a:txBody>
                  <a:tcPr marL="81360" marR="81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4d8cc"/>
                    </a:solidFill>
                  </a:tcPr>
                </a:tc>
                <a:tc>
                  <a:txBody>
                    <a:bodyPr lIns="81360" rIns="813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endParaRPr b="0" lang="en-US" sz="18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endParaRPr b="0" lang="en-US" sz="1800" spc="-1" strike="noStrike">
                        <a:latin typeface="Arial"/>
                      </a:endParaRPr>
                    </a:p>
                  </a:txBody>
                  <a:tcPr marL="81360" marR="81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4d8cc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35" name="Table 2"/>
          <p:cNvGraphicFramePr/>
          <p:nvPr/>
        </p:nvGraphicFramePr>
        <p:xfrm>
          <a:off x="2171520" y="125280"/>
          <a:ext cx="7848720" cy="2110680"/>
        </p:xfrm>
        <a:graphic>
          <a:graphicData uri="http://schemas.openxmlformats.org/drawingml/2006/table">
            <a:tbl>
              <a:tblPr/>
              <a:tblGrid>
                <a:gridCol w="968400"/>
                <a:gridCol w="1740600"/>
                <a:gridCol w="1693080"/>
                <a:gridCol w="1716840"/>
                <a:gridCol w="1730160"/>
              </a:tblGrid>
              <a:tr h="333000">
                <a:tc>
                  <a:txBody>
                    <a:bodyPr lIns="81360" rIns="813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6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Euler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81360" marR="81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e48312"/>
                    </a:solidFill>
                  </a:tcPr>
                </a:tc>
                <a:tc>
                  <a:tcPr marL="81360" marR="81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blipFill rotWithShape="0">
                      <a:blip r:embed="rId1"/>
                      <a:stretch>
                        <a:fillRect/>
                      </a:stretch>
                    </a:blipFill>
                  </a:tcPr>
                </a:tc>
                <a:tc>
                  <a:tcPr marL="81360" marR="81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blipFill rotWithShape="0"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cPr marL="81360" marR="81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blipFill rotWithShape="0">
                      <a:blip r:embed="rId3"/>
                      <a:stretch>
                        <a:fillRect/>
                      </a:stretch>
                    </a:blipFill>
                  </a:tcPr>
                </a:tc>
                <a:tc>
                  <a:tcPr marL="81360" marR="81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blipFill rotWithShape="0">
                      <a:blip r:embed="rId4"/>
                      <a:stretch>
                        <a:fillRect/>
                      </a:stretch>
                    </a:blipFill>
                  </a:tcPr>
                </a:tc>
              </a:tr>
              <a:tr h="592560">
                <a:tc>
                  <a:tcPr marL="81360" marR="81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blipFill rotWithShape="0">
                      <a:blip r:embed="rId5"/>
                      <a:stretch>
                        <a:fillRect/>
                      </a:stretch>
                    </a:blipFill>
                  </a:tcPr>
                </a:tc>
                <a:tc>
                  <a:tcPr marL="81360" marR="81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blipFill rotWithShape="0">
                      <a:blip r:embed="rId6"/>
                      <a:stretch>
                        <a:fillRect/>
                      </a:stretch>
                    </a:blipFill>
                  </a:tcPr>
                </a:tc>
                <a:tc>
                  <a:tcPr marL="81360" marR="81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blipFill rotWithShape="0">
                      <a:blip r:embed="rId7"/>
                      <a:stretch>
                        <a:fillRect/>
                      </a:stretch>
                    </a:blipFill>
                  </a:tcPr>
                </a:tc>
                <a:tc>
                  <a:tcPr marL="81360" marR="81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blipFill rotWithShape="0">
                      <a:blip r:embed="rId8"/>
                      <a:stretch>
                        <a:fillRect/>
                      </a:stretch>
                    </a:blipFill>
                  </a:tcPr>
                </a:tc>
                <a:tc>
                  <a:tcPr marL="81360" marR="81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blipFill rotWithShape="0">
                      <a:blip r:embed="rId9"/>
                      <a:stretch>
                        <a:fillRect/>
                      </a:stretch>
                    </a:blipFill>
                  </a:tcPr>
                </a:tc>
              </a:tr>
              <a:tr h="592560">
                <a:tc>
                  <a:tcPr marL="81360" marR="81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blipFill rotWithShape="0">
                      <a:blip r:embed="rId10"/>
                      <a:stretch>
                        <a:fillRect/>
                      </a:stretch>
                    </a:blipFill>
                  </a:tcPr>
                </a:tc>
                <a:tc>
                  <a:tcPr marL="81360" marR="81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blipFill rotWithShape="0">
                      <a:blip r:embed="rId11"/>
                      <a:stretch>
                        <a:fillRect/>
                      </a:stretch>
                    </a:blipFill>
                  </a:tcPr>
                </a:tc>
                <a:tc>
                  <a:tcPr marL="81360" marR="81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blipFill rotWithShape="0">
                      <a:blip r:embed="rId12"/>
                      <a:stretch>
                        <a:fillRect/>
                      </a:stretch>
                    </a:blipFill>
                  </a:tcPr>
                </a:tc>
                <a:tc>
                  <a:tcPr marL="81360" marR="81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blipFill rotWithShape="0">
                      <a:blip r:embed="rId13"/>
                      <a:stretch>
                        <a:fillRect/>
                      </a:stretch>
                    </a:blipFill>
                  </a:tcPr>
                </a:tc>
                <a:tc>
                  <a:tcPr marL="81360" marR="81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blipFill rotWithShape="0">
                      <a:blip r:embed="rId14"/>
                      <a:stretch>
                        <a:fillRect/>
                      </a:stretch>
                    </a:blipFill>
                  </a:tcPr>
                </a:tc>
              </a:tr>
              <a:tr h="592560">
                <a:tc>
                  <a:tcPr marL="81360" marR="81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blipFill rotWithShape="0">
                      <a:blip r:embed="rId15"/>
                      <a:stretch>
                        <a:fillRect/>
                      </a:stretch>
                    </a:blipFill>
                  </a:tcPr>
                </a:tc>
                <a:tc>
                  <a:tcPr marL="81360" marR="81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blipFill rotWithShape="0">
                      <a:blip r:embed="rId16"/>
                      <a:stretch>
                        <a:fillRect/>
                      </a:stretch>
                    </a:blipFill>
                  </a:tcPr>
                </a:tc>
                <a:tc>
                  <a:tcPr marL="81360" marR="81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blipFill rotWithShape="0">
                      <a:blip r:embed="rId17"/>
                      <a:stretch>
                        <a:fillRect/>
                      </a:stretch>
                    </a:blipFill>
                  </a:tcPr>
                </a:tc>
                <a:tc>
                  <a:tcPr marL="81360" marR="81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blipFill rotWithShape="0">
                      <a:blip r:embed="rId18"/>
                      <a:stretch>
                        <a:fillRect/>
                      </a:stretch>
                    </a:blipFill>
                  </a:tcPr>
                </a:tc>
                <a:tc>
                  <a:tcPr marL="81360" marR="81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blipFill rotWithShape="0">
                      <a:blip r:embed="rId19"/>
                      <a:stretch>
                        <a:fillRect/>
                      </a:stretch>
                    </a:blipFill>
                  </a:tcPr>
                </a:tc>
              </a:tr>
            </a:tbl>
          </a:graphicData>
        </a:graphic>
      </p:graphicFrame>
      <p:graphicFrame>
        <p:nvGraphicFramePr>
          <p:cNvPr id="236" name="Table 3"/>
          <p:cNvGraphicFramePr/>
          <p:nvPr/>
        </p:nvGraphicFramePr>
        <p:xfrm>
          <a:off x="2171520" y="2378520"/>
          <a:ext cx="7848720" cy="2137320"/>
        </p:xfrm>
        <a:graphic>
          <a:graphicData uri="http://schemas.openxmlformats.org/drawingml/2006/table">
            <a:tbl>
              <a:tblPr/>
              <a:tblGrid>
                <a:gridCol w="968400"/>
                <a:gridCol w="1740600"/>
                <a:gridCol w="1701720"/>
                <a:gridCol w="1708200"/>
                <a:gridCol w="1730160"/>
              </a:tblGrid>
              <a:tr h="326520">
                <a:tc>
                  <a:txBody>
                    <a:bodyPr lIns="81360" rIns="813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6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Verlet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81360" marR="81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e48312"/>
                    </a:solidFill>
                  </a:tcPr>
                </a:tc>
                <a:tc>
                  <a:tcPr marL="81360" marR="81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e48312"/>
                    </a:solidFill>
                  </a:tcPr>
                </a:tc>
                <a:tc>
                  <a:tcPr marL="81360" marR="81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e48312"/>
                    </a:solidFill>
                  </a:tcPr>
                </a:tc>
                <a:tc>
                  <a:tcPr marL="81360" marR="81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e48312"/>
                    </a:solidFill>
                  </a:tcPr>
                </a:tc>
                <a:tc>
                  <a:tcPr marL="81360" marR="81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e48312"/>
                    </a:solidFill>
                  </a:tcPr>
                </a:tc>
              </a:tr>
              <a:tr h="603720">
                <a:tc>
                  <a:tcPr marL="81360" marR="81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48312"/>
                    </a:solidFill>
                  </a:tcPr>
                </a:tc>
                <a:tc>
                  <a:txBody>
                    <a:bodyPr lIns="81360" rIns="813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endParaRPr b="0" lang="en-US" sz="18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endParaRPr b="0" lang="en-US" sz="1800" spc="-1" strike="noStrike">
                        <a:latin typeface="Arial"/>
                      </a:endParaRPr>
                    </a:p>
                  </a:txBody>
                  <a:tcPr marL="81360" marR="81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4d8cc"/>
                    </a:solidFill>
                  </a:tcPr>
                </a:tc>
                <a:tc>
                  <a:txBody>
                    <a:bodyPr lIns="81360" rIns="813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endParaRPr b="0" lang="en-US" sz="18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endParaRPr b="0" lang="en-US" sz="1800" spc="-1" strike="noStrike">
                        <a:latin typeface="Arial"/>
                      </a:endParaRPr>
                    </a:p>
                  </a:txBody>
                  <a:tcPr marL="81360" marR="81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4d8cc"/>
                    </a:solidFill>
                  </a:tcPr>
                </a:tc>
                <a:tc>
                  <a:txBody>
                    <a:bodyPr lIns="81360" rIns="813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endParaRPr b="0" lang="en-US" sz="18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endParaRPr b="0" lang="en-US" sz="1800" spc="-1" strike="noStrike">
                        <a:latin typeface="Arial"/>
                      </a:endParaRPr>
                    </a:p>
                  </a:txBody>
                  <a:tcPr marL="81360" marR="81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4d8cc"/>
                    </a:solidFill>
                  </a:tcPr>
                </a:tc>
                <a:tc>
                  <a:txBody>
                    <a:bodyPr lIns="81360" rIns="813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endParaRPr b="0" lang="en-US" sz="18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endParaRPr b="0" lang="en-US" sz="1800" spc="-1" strike="noStrike">
                        <a:latin typeface="Arial"/>
                      </a:endParaRPr>
                    </a:p>
                  </a:txBody>
                  <a:tcPr marL="81360" marR="81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4d8cc"/>
                    </a:solidFill>
                  </a:tcPr>
                </a:tc>
              </a:tr>
              <a:tr h="603720">
                <a:tc>
                  <a:tcPr marL="81360" marR="81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48312"/>
                    </a:solidFill>
                  </a:tcPr>
                </a:tc>
                <a:tc>
                  <a:txBody>
                    <a:bodyPr lIns="81360" rIns="813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endParaRPr b="0" lang="en-US" sz="18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endParaRPr b="0" lang="en-US" sz="1800" spc="-1" strike="noStrike">
                        <a:latin typeface="Arial"/>
                      </a:endParaRPr>
                    </a:p>
                  </a:txBody>
                  <a:tcPr marL="81360" marR="81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9ece7"/>
                    </a:solidFill>
                  </a:tcPr>
                </a:tc>
                <a:tc>
                  <a:txBody>
                    <a:bodyPr lIns="81360" rIns="813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endParaRPr b="0" lang="en-US" sz="18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endParaRPr b="0" lang="en-US" sz="1800" spc="-1" strike="noStrike">
                        <a:latin typeface="Arial"/>
                      </a:endParaRPr>
                    </a:p>
                  </a:txBody>
                  <a:tcPr marL="81360" marR="81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9ece7"/>
                    </a:solidFill>
                  </a:tcPr>
                </a:tc>
                <a:tc>
                  <a:txBody>
                    <a:bodyPr lIns="81360" rIns="813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endParaRPr b="0" lang="en-US" sz="18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endParaRPr b="0" lang="en-US" sz="1800" spc="-1" strike="noStrike">
                        <a:latin typeface="Arial"/>
                      </a:endParaRPr>
                    </a:p>
                  </a:txBody>
                  <a:tcPr marL="81360" marR="81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9ece7"/>
                    </a:solidFill>
                  </a:tcPr>
                </a:tc>
                <a:tc>
                  <a:txBody>
                    <a:bodyPr lIns="81360" rIns="813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endParaRPr b="0" lang="en-US" sz="18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endParaRPr b="0" lang="en-US" sz="1800" spc="-1" strike="noStrike">
                        <a:latin typeface="Arial"/>
                      </a:endParaRPr>
                    </a:p>
                  </a:txBody>
                  <a:tcPr marL="81360" marR="81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9ece7"/>
                    </a:solidFill>
                  </a:tcPr>
                </a:tc>
              </a:tr>
              <a:tr h="603720">
                <a:tc>
                  <a:tcPr marL="81360" marR="81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48312"/>
                    </a:solidFill>
                  </a:tcPr>
                </a:tc>
                <a:tc>
                  <a:txBody>
                    <a:bodyPr lIns="81360" rIns="813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endParaRPr b="0" lang="en-US" sz="18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endParaRPr b="0" lang="en-US" sz="1800" spc="-1" strike="noStrike">
                        <a:latin typeface="Arial"/>
                      </a:endParaRPr>
                    </a:p>
                  </a:txBody>
                  <a:tcPr marL="81360" marR="81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4d8cc"/>
                    </a:solidFill>
                  </a:tcPr>
                </a:tc>
                <a:tc>
                  <a:txBody>
                    <a:bodyPr lIns="81360" rIns="813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endParaRPr b="0" lang="en-US" sz="18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endParaRPr b="0" lang="en-US" sz="1800" spc="-1" strike="noStrike">
                        <a:latin typeface="Arial"/>
                      </a:endParaRPr>
                    </a:p>
                  </a:txBody>
                  <a:tcPr marL="81360" marR="81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4d8cc"/>
                    </a:solidFill>
                  </a:tcPr>
                </a:tc>
                <a:tc>
                  <a:txBody>
                    <a:bodyPr lIns="81360" rIns="813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endParaRPr b="0" lang="en-US" sz="18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endParaRPr b="0" lang="en-US" sz="1800" spc="-1" strike="noStrike">
                        <a:latin typeface="Arial"/>
                      </a:endParaRPr>
                    </a:p>
                  </a:txBody>
                  <a:tcPr marL="81360" marR="81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4d8cc"/>
                    </a:solidFill>
                  </a:tcPr>
                </a:tc>
                <a:tc>
                  <a:txBody>
                    <a:bodyPr lIns="81360" rIns="813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endParaRPr b="0" lang="en-US" sz="18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endParaRPr b="0" lang="en-US" sz="1800" spc="-1" strike="noStrike">
                        <a:latin typeface="Arial"/>
                      </a:endParaRPr>
                    </a:p>
                  </a:txBody>
                  <a:tcPr marL="81360" marR="81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4d8cc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37" name="Table 4"/>
          <p:cNvGraphicFramePr/>
          <p:nvPr/>
        </p:nvGraphicFramePr>
        <p:xfrm>
          <a:off x="2171520" y="2378520"/>
          <a:ext cx="7848720" cy="2100240"/>
        </p:xfrm>
        <a:graphic>
          <a:graphicData uri="http://schemas.openxmlformats.org/drawingml/2006/table">
            <a:tbl>
              <a:tblPr/>
              <a:tblGrid>
                <a:gridCol w="968400"/>
                <a:gridCol w="1740600"/>
                <a:gridCol w="1701720"/>
                <a:gridCol w="1708200"/>
                <a:gridCol w="1730160"/>
              </a:tblGrid>
              <a:tr h="331560">
                <a:tc>
                  <a:txBody>
                    <a:bodyPr lIns="81360" rIns="813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6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Verlet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81360" marR="81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e48312"/>
                    </a:solidFill>
                  </a:tcPr>
                </a:tc>
                <a:tc>
                  <a:tcPr marL="81360" marR="81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blipFill rotWithShape="0">
                      <a:blip r:embed="rId20"/>
                      <a:stretch>
                        <a:fillRect/>
                      </a:stretch>
                    </a:blipFill>
                  </a:tcPr>
                </a:tc>
                <a:tc>
                  <a:tcPr marL="81360" marR="81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blipFill rotWithShape="0">
                      <a:blip r:embed="rId21"/>
                      <a:stretch>
                        <a:fillRect/>
                      </a:stretch>
                    </a:blipFill>
                  </a:tcPr>
                </a:tc>
                <a:tc>
                  <a:tcPr marL="81360" marR="81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blipFill rotWithShape="0">
                      <a:blip r:embed="rId22"/>
                      <a:stretch>
                        <a:fillRect/>
                      </a:stretch>
                    </a:blipFill>
                  </a:tcPr>
                </a:tc>
                <a:tc>
                  <a:tcPr marL="81360" marR="81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blipFill rotWithShape="0">
                      <a:blip r:embed="rId23"/>
                      <a:stretch>
                        <a:fillRect/>
                      </a:stretch>
                    </a:blipFill>
                  </a:tcPr>
                </a:tc>
              </a:tr>
              <a:tr h="589680">
                <a:tc>
                  <a:tcPr marL="81360" marR="81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blipFill rotWithShape="0">
                      <a:blip r:embed="rId24"/>
                      <a:stretch>
                        <a:fillRect/>
                      </a:stretch>
                    </a:blipFill>
                  </a:tcPr>
                </a:tc>
                <a:tc>
                  <a:tcPr marL="81360" marR="81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blipFill rotWithShape="0">
                      <a:blip r:embed="rId25"/>
                      <a:stretch>
                        <a:fillRect/>
                      </a:stretch>
                    </a:blipFill>
                  </a:tcPr>
                </a:tc>
                <a:tc>
                  <a:tcPr marL="81360" marR="81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blipFill rotWithShape="0">
                      <a:blip r:embed="rId26"/>
                      <a:stretch>
                        <a:fillRect/>
                      </a:stretch>
                    </a:blipFill>
                  </a:tcPr>
                </a:tc>
                <a:tc>
                  <a:tcPr marL="81360" marR="81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blipFill rotWithShape="0">
                      <a:blip r:embed="rId27"/>
                      <a:stretch>
                        <a:fillRect/>
                      </a:stretch>
                    </a:blipFill>
                  </a:tcPr>
                </a:tc>
                <a:tc>
                  <a:tcPr marL="81360" marR="81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blipFill rotWithShape="0">
                      <a:blip r:embed="rId28"/>
                      <a:stretch>
                        <a:fillRect/>
                      </a:stretch>
                    </a:blipFill>
                  </a:tcPr>
                </a:tc>
              </a:tr>
              <a:tr h="589680">
                <a:tc>
                  <a:tcPr marL="81360" marR="81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blipFill rotWithShape="0">
                      <a:blip r:embed="rId29"/>
                      <a:stretch>
                        <a:fillRect/>
                      </a:stretch>
                    </a:blipFill>
                  </a:tcPr>
                </a:tc>
                <a:tc>
                  <a:tcPr marL="81360" marR="81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blipFill rotWithShape="0">
                      <a:blip r:embed="rId30"/>
                      <a:stretch>
                        <a:fillRect/>
                      </a:stretch>
                    </a:blipFill>
                  </a:tcPr>
                </a:tc>
                <a:tc>
                  <a:tcPr marL="81360" marR="81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blipFill rotWithShape="0">
                      <a:blip r:embed="rId31"/>
                      <a:stretch>
                        <a:fillRect/>
                      </a:stretch>
                    </a:blipFill>
                  </a:tcPr>
                </a:tc>
                <a:tc>
                  <a:tcPr marL="81360" marR="81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blipFill rotWithShape="0">
                      <a:blip r:embed="rId32"/>
                      <a:stretch>
                        <a:fillRect/>
                      </a:stretch>
                    </a:blipFill>
                  </a:tcPr>
                </a:tc>
                <a:tc>
                  <a:tcPr marL="81360" marR="81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blipFill rotWithShape="0">
                      <a:blip r:embed="rId33"/>
                      <a:stretch>
                        <a:fillRect/>
                      </a:stretch>
                    </a:blipFill>
                  </a:tcPr>
                </a:tc>
              </a:tr>
              <a:tr h="589320">
                <a:tc>
                  <a:tcPr marL="81360" marR="81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blipFill rotWithShape="0">
                      <a:blip r:embed="rId34"/>
                      <a:stretch>
                        <a:fillRect/>
                      </a:stretch>
                    </a:blipFill>
                  </a:tcPr>
                </a:tc>
                <a:tc>
                  <a:tcPr marL="81360" marR="81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blipFill rotWithShape="0">
                      <a:blip r:embed="rId35"/>
                      <a:stretch>
                        <a:fillRect/>
                      </a:stretch>
                    </a:blipFill>
                  </a:tcPr>
                </a:tc>
                <a:tc>
                  <a:tcPr marL="81360" marR="81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blipFill rotWithShape="0">
                      <a:blip r:embed="rId36"/>
                      <a:stretch>
                        <a:fillRect/>
                      </a:stretch>
                    </a:blipFill>
                  </a:tcPr>
                </a:tc>
                <a:tc>
                  <a:tcPr marL="81360" marR="81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blipFill rotWithShape="0">
                      <a:blip r:embed="rId37"/>
                      <a:stretch>
                        <a:fillRect/>
                      </a:stretch>
                    </a:blipFill>
                  </a:tcPr>
                </a:tc>
                <a:tc>
                  <a:tcPr marL="81360" marR="81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blipFill rotWithShape="0">
                      <a:blip r:embed="rId38"/>
                      <a:stretch>
                        <a:fillRect/>
                      </a:stretch>
                    </a:blipFill>
                  </a:tcPr>
                </a:tc>
              </a:tr>
            </a:tbl>
          </a:graphicData>
        </a:graphic>
      </p:graphicFrame>
      <p:graphicFrame>
        <p:nvGraphicFramePr>
          <p:cNvPr id="238" name="Table 5"/>
          <p:cNvGraphicFramePr/>
          <p:nvPr/>
        </p:nvGraphicFramePr>
        <p:xfrm>
          <a:off x="2171520" y="4621320"/>
          <a:ext cx="7848720" cy="2137320"/>
        </p:xfrm>
        <a:graphic>
          <a:graphicData uri="http://schemas.openxmlformats.org/drawingml/2006/table">
            <a:tbl>
              <a:tblPr/>
              <a:tblGrid>
                <a:gridCol w="968400"/>
                <a:gridCol w="1740600"/>
                <a:gridCol w="1710360"/>
                <a:gridCol w="1716840"/>
                <a:gridCol w="1712880"/>
              </a:tblGrid>
              <a:tr h="326520">
                <a:tc>
                  <a:txBody>
                    <a:bodyPr lIns="81360" rIns="813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6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RK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81360" marR="81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e48312"/>
                    </a:solidFill>
                  </a:tcPr>
                </a:tc>
                <a:tc>
                  <a:tcPr marL="81360" marR="81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e48312"/>
                    </a:solidFill>
                  </a:tcPr>
                </a:tc>
                <a:tc>
                  <a:tcPr marL="81360" marR="81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e48312"/>
                    </a:solidFill>
                  </a:tcPr>
                </a:tc>
                <a:tc>
                  <a:tcPr marL="81360" marR="81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e48312"/>
                    </a:solidFill>
                  </a:tcPr>
                </a:tc>
                <a:tc>
                  <a:tcPr marL="81360" marR="81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e48312"/>
                    </a:solidFill>
                  </a:tcPr>
                </a:tc>
              </a:tr>
              <a:tr h="603720">
                <a:tc>
                  <a:tcPr marL="81360" marR="81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48312"/>
                    </a:solidFill>
                  </a:tcPr>
                </a:tc>
                <a:tc>
                  <a:txBody>
                    <a:bodyPr lIns="81360" rIns="813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endParaRPr b="0" lang="en-US" sz="18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endParaRPr b="0" lang="en-US" sz="1800" spc="-1" strike="noStrike">
                        <a:latin typeface="Arial"/>
                      </a:endParaRPr>
                    </a:p>
                  </a:txBody>
                  <a:tcPr marL="81360" marR="81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4d8cc"/>
                    </a:solidFill>
                  </a:tcPr>
                </a:tc>
                <a:tc>
                  <a:txBody>
                    <a:bodyPr lIns="81360" rIns="813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endParaRPr b="0" lang="en-US" sz="18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endParaRPr b="0" lang="en-US" sz="1800" spc="-1" strike="noStrike">
                        <a:latin typeface="Arial"/>
                      </a:endParaRPr>
                    </a:p>
                  </a:txBody>
                  <a:tcPr marL="81360" marR="81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4d8cc"/>
                    </a:solidFill>
                  </a:tcPr>
                </a:tc>
                <a:tc>
                  <a:txBody>
                    <a:bodyPr lIns="81360" rIns="813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endParaRPr b="0" lang="en-US" sz="18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endParaRPr b="0" lang="en-US" sz="1800" spc="-1" strike="noStrike">
                        <a:latin typeface="Arial"/>
                      </a:endParaRPr>
                    </a:p>
                  </a:txBody>
                  <a:tcPr marL="81360" marR="81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4d8cc"/>
                    </a:solidFill>
                  </a:tcPr>
                </a:tc>
                <a:tc>
                  <a:txBody>
                    <a:bodyPr lIns="81360" rIns="813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endParaRPr b="0" lang="en-US" sz="18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endParaRPr b="0" lang="en-US" sz="1800" spc="-1" strike="noStrike">
                        <a:latin typeface="Arial"/>
                      </a:endParaRPr>
                    </a:p>
                  </a:txBody>
                  <a:tcPr marL="81360" marR="81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4d8cc"/>
                    </a:solidFill>
                  </a:tcPr>
                </a:tc>
              </a:tr>
              <a:tr h="603720">
                <a:tc>
                  <a:tcPr marL="81360" marR="81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48312"/>
                    </a:solidFill>
                  </a:tcPr>
                </a:tc>
                <a:tc>
                  <a:txBody>
                    <a:bodyPr lIns="81360" rIns="813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endParaRPr b="0" lang="en-US" sz="18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endParaRPr b="0" lang="en-US" sz="1800" spc="-1" strike="noStrike">
                        <a:latin typeface="Arial"/>
                      </a:endParaRPr>
                    </a:p>
                  </a:txBody>
                  <a:tcPr marL="81360" marR="81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9ece7"/>
                    </a:solidFill>
                  </a:tcPr>
                </a:tc>
                <a:tc>
                  <a:txBody>
                    <a:bodyPr lIns="81360" rIns="813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endParaRPr b="0" lang="en-US" sz="18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endParaRPr b="0" lang="en-US" sz="1800" spc="-1" strike="noStrike">
                        <a:latin typeface="Arial"/>
                      </a:endParaRPr>
                    </a:p>
                  </a:txBody>
                  <a:tcPr marL="81360" marR="81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9ece7"/>
                    </a:solidFill>
                  </a:tcPr>
                </a:tc>
                <a:tc>
                  <a:txBody>
                    <a:bodyPr lIns="81360" rIns="813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endParaRPr b="0" lang="en-US" sz="18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endParaRPr b="0" lang="en-US" sz="1800" spc="-1" strike="noStrike">
                        <a:latin typeface="Arial"/>
                      </a:endParaRPr>
                    </a:p>
                  </a:txBody>
                  <a:tcPr marL="81360" marR="81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9ece7"/>
                    </a:solidFill>
                  </a:tcPr>
                </a:tc>
                <a:tc>
                  <a:txBody>
                    <a:bodyPr lIns="81360" rIns="813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endParaRPr b="0" lang="en-US" sz="18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endParaRPr b="0" lang="en-US" sz="1800" spc="-1" strike="noStrike">
                        <a:latin typeface="Arial"/>
                      </a:endParaRPr>
                    </a:p>
                  </a:txBody>
                  <a:tcPr marL="81360" marR="81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9ece7"/>
                    </a:solidFill>
                  </a:tcPr>
                </a:tc>
              </a:tr>
              <a:tr h="603720">
                <a:tc>
                  <a:tcPr marL="81360" marR="81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48312"/>
                    </a:solidFill>
                  </a:tcPr>
                </a:tc>
                <a:tc>
                  <a:txBody>
                    <a:bodyPr lIns="81360" rIns="813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endParaRPr b="0" lang="en-US" sz="18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endParaRPr b="0" lang="en-US" sz="1800" spc="-1" strike="noStrike">
                        <a:latin typeface="Arial"/>
                      </a:endParaRPr>
                    </a:p>
                  </a:txBody>
                  <a:tcPr marL="81360" marR="81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4d8cc"/>
                    </a:solidFill>
                  </a:tcPr>
                </a:tc>
                <a:tc>
                  <a:txBody>
                    <a:bodyPr lIns="81360" rIns="813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endParaRPr b="0" lang="en-US" sz="18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endParaRPr b="0" lang="en-US" sz="1800" spc="-1" strike="noStrike">
                        <a:latin typeface="Arial"/>
                      </a:endParaRPr>
                    </a:p>
                  </a:txBody>
                  <a:tcPr marL="81360" marR="81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4d8cc"/>
                    </a:solidFill>
                  </a:tcPr>
                </a:tc>
                <a:tc>
                  <a:txBody>
                    <a:bodyPr lIns="81360" rIns="813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endParaRPr b="0" lang="en-US" sz="18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endParaRPr b="0" lang="en-US" sz="1800" spc="-1" strike="noStrike">
                        <a:latin typeface="Arial"/>
                      </a:endParaRPr>
                    </a:p>
                  </a:txBody>
                  <a:tcPr marL="81360" marR="81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4d8cc"/>
                    </a:solidFill>
                  </a:tcPr>
                </a:tc>
                <a:tc>
                  <a:txBody>
                    <a:bodyPr lIns="81360" rIns="813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endParaRPr b="0" lang="en-US" sz="18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endParaRPr b="0" lang="en-US" sz="1800" spc="-1" strike="noStrike">
                        <a:latin typeface="Arial"/>
                      </a:endParaRPr>
                    </a:p>
                  </a:txBody>
                  <a:tcPr marL="81360" marR="81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4d8cc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39" name="Table 6"/>
          <p:cNvGraphicFramePr/>
          <p:nvPr/>
        </p:nvGraphicFramePr>
        <p:xfrm>
          <a:off x="2171520" y="4621320"/>
          <a:ext cx="7848720" cy="2100240"/>
        </p:xfrm>
        <a:graphic>
          <a:graphicData uri="http://schemas.openxmlformats.org/drawingml/2006/table">
            <a:tbl>
              <a:tblPr/>
              <a:tblGrid>
                <a:gridCol w="968400"/>
                <a:gridCol w="1740600"/>
                <a:gridCol w="1710360"/>
                <a:gridCol w="1716840"/>
                <a:gridCol w="1712880"/>
              </a:tblGrid>
              <a:tr h="331560">
                <a:tc>
                  <a:txBody>
                    <a:bodyPr lIns="81360" rIns="813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6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RK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81360" marR="81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e48312"/>
                    </a:solidFill>
                  </a:tcPr>
                </a:tc>
                <a:tc>
                  <a:tcPr marL="81360" marR="81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blipFill rotWithShape="0">
                      <a:blip r:embed="rId39"/>
                      <a:stretch>
                        <a:fillRect/>
                      </a:stretch>
                    </a:blipFill>
                  </a:tcPr>
                </a:tc>
                <a:tc>
                  <a:tcPr marL="81360" marR="81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blipFill rotWithShape="0">
                      <a:blip r:embed="rId40"/>
                      <a:stretch>
                        <a:fillRect/>
                      </a:stretch>
                    </a:blipFill>
                  </a:tcPr>
                </a:tc>
                <a:tc>
                  <a:tcPr marL="81360" marR="81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blipFill rotWithShape="0">
                      <a:blip r:embed="rId41"/>
                      <a:stretch>
                        <a:fillRect/>
                      </a:stretch>
                    </a:blipFill>
                  </a:tcPr>
                </a:tc>
                <a:tc>
                  <a:tcPr marL="81360" marR="81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blipFill rotWithShape="0">
                      <a:blip r:embed="rId42"/>
                      <a:stretch>
                        <a:fillRect/>
                      </a:stretch>
                    </a:blipFill>
                  </a:tcPr>
                </a:tc>
              </a:tr>
              <a:tr h="589680">
                <a:tc>
                  <a:tcPr marL="81360" marR="81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blipFill rotWithShape="0">
                      <a:blip r:embed="rId43"/>
                      <a:stretch>
                        <a:fillRect/>
                      </a:stretch>
                    </a:blipFill>
                  </a:tcPr>
                </a:tc>
                <a:tc>
                  <a:tcPr marL="81360" marR="81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blipFill rotWithShape="0">
                      <a:blip r:embed="rId44"/>
                      <a:stretch>
                        <a:fillRect/>
                      </a:stretch>
                    </a:blipFill>
                  </a:tcPr>
                </a:tc>
                <a:tc>
                  <a:tcPr marL="81360" marR="81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blipFill rotWithShape="0">
                      <a:blip r:embed="rId45"/>
                      <a:stretch>
                        <a:fillRect/>
                      </a:stretch>
                    </a:blipFill>
                  </a:tcPr>
                </a:tc>
                <a:tc>
                  <a:tcPr marL="81360" marR="81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blipFill rotWithShape="0">
                      <a:blip r:embed="rId46"/>
                      <a:stretch>
                        <a:fillRect/>
                      </a:stretch>
                    </a:blipFill>
                  </a:tcPr>
                </a:tc>
                <a:tc>
                  <a:tcPr marL="81360" marR="81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blipFill rotWithShape="0">
                      <a:blip r:embed="rId47"/>
                      <a:stretch>
                        <a:fillRect/>
                      </a:stretch>
                    </a:blipFill>
                  </a:tcPr>
                </a:tc>
              </a:tr>
              <a:tr h="589680">
                <a:tc>
                  <a:tcPr marL="81360" marR="81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blipFill rotWithShape="0">
                      <a:blip r:embed="rId48"/>
                      <a:stretch>
                        <a:fillRect/>
                      </a:stretch>
                    </a:blipFill>
                  </a:tcPr>
                </a:tc>
                <a:tc>
                  <a:tcPr marL="81360" marR="81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blipFill rotWithShape="0">
                      <a:blip r:embed="rId49"/>
                      <a:stretch>
                        <a:fillRect/>
                      </a:stretch>
                    </a:blipFill>
                  </a:tcPr>
                </a:tc>
                <a:tc>
                  <a:tcPr marL="81360" marR="81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blipFill rotWithShape="0">
                      <a:blip r:embed="rId50"/>
                      <a:stretch>
                        <a:fillRect/>
                      </a:stretch>
                    </a:blipFill>
                  </a:tcPr>
                </a:tc>
                <a:tc>
                  <a:tcPr marL="81360" marR="81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blipFill rotWithShape="0">
                      <a:blip r:embed="rId51"/>
                      <a:stretch>
                        <a:fillRect/>
                      </a:stretch>
                    </a:blipFill>
                  </a:tcPr>
                </a:tc>
                <a:tc>
                  <a:tcPr marL="81360" marR="81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blipFill rotWithShape="0">
                      <a:blip r:embed="rId52"/>
                      <a:stretch>
                        <a:fillRect/>
                      </a:stretch>
                    </a:blipFill>
                  </a:tcPr>
                </a:tc>
              </a:tr>
              <a:tr h="589320">
                <a:tc>
                  <a:tcPr marL="81360" marR="81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blipFill rotWithShape="0">
                      <a:blip r:embed="rId53"/>
                      <a:stretch>
                        <a:fillRect/>
                      </a:stretch>
                    </a:blipFill>
                  </a:tcPr>
                </a:tc>
                <a:tc>
                  <a:tcPr marL="81360" marR="81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blipFill rotWithShape="0">
                      <a:blip r:embed="rId54"/>
                      <a:stretch>
                        <a:fillRect/>
                      </a:stretch>
                    </a:blipFill>
                  </a:tcPr>
                </a:tc>
                <a:tc>
                  <a:tcPr marL="81360" marR="81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blipFill rotWithShape="0">
                      <a:blip r:embed="rId55"/>
                      <a:stretch>
                        <a:fillRect/>
                      </a:stretch>
                    </a:blipFill>
                  </a:tcPr>
                </a:tc>
                <a:tc>
                  <a:tcPr marL="81360" marR="81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blipFill rotWithShape="0">
                      <a:blip r:embed="rId56"/>
                      <a:stretch>
                        <a:fillRect/>
                      </a:stretch>
                    </a:blipFill>
                  </a:tcPr>
                </a:tc>
                <a:tc>
                  <a:tcPr marL="81360" marR="81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blipFill rotWithShape="0">
                      <a:blip r:embed="rId57"/>
                      <a:stretch>
                        <a:fillRect/>
                      </a:stretch>
                    </a:blipFill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57" dur="indefinite" restart="never" nodeType="tmRoot">
          <p:childTnLst>
            <p:seq>
              <p:cTn id="25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CustomShape 1"/>
          <p:cNvSpPr/>
          <p:nvPr/>
        </p:nvSpPr>
        <p:spPr>
          <a:xfrm>
            <a:off x="1097280" y="286560"/>
            <a:ext cx="10057320" cy="144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85000"/>
              </a:lnSpc>
            </a:pPr>
            <a:r>
              <a:rPr b="0" lang="en-US" sz="4800" spc="-52" strike="noStrike">
                <a:solidFill>
                  <a:srgbClr val="404040"/>
                </a:solidFill>
                <a:latin typeface="Calibri Light"/>
                <a:ea typeface="DejaVu Sans"/>
              </a:rPr>
              <a:t>Índice</a:t>
            </a:r>
            <a:endParaRPr b="0" lang="en-US" sz="4800" spc="-1" strike="noStrike">
              <a:latin typeface="Arial"/>
            </a:endParaRPr>
          </a:p>
        </p:txBody>
      </p:sp>
      <p:sp>
        <p:nvSpPr>
          <p:cNvPr id="129" name="CustomShape 2"/>
          <p:cNvSpPr/>
          <p:nvPr/>
        </p:nvSpPr>
        <p:spPr>
          <a:xfrm>
            <a:off x="1097280" y="1845720"/>
            <a:ext cx="10057320" cy="402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45000" bIns="45000">
            <a:noAutofit/>
          </a:bodyPr>
          <a:p>
            <a:pPr marL="91440" indent="-9036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Clr>
                <a:srgbClr val="e48312"/>
              </a:buClr>
              <a:buFont typeface="Calibri"/>
              <a:buChar char=" "/>
            </a:pPr>
            <a:r>
              <a:rPr b="0" lang="en-US" sz="2000" spc="-1" strike="noStrike">
                <a:solidFill>
                  <a:srgbClr val="404040"/>
                </a:solidFill>
                <a:latin typeface="Calibri"/>
                <a:ea typeface="DejaVu Sans"/>
              </a:rPr>
              <a:t>Algoritmos de simulación</a:t>
            </a:r>
            <a:endParaRPr b="0" lang="en-US" sz="2000" spc="-1" strike="noStrike">
              <a:latin typeface="Arial"/>
            </a:endParaRPr>
          </a:p>
          <a:p>
            <a:pPr lvl="1" marL="384120" indent="-18180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e48312"/>
              </a:buClr>
              <a:buFont typeface="Calibri"/>
              <a:buChar char="◦"/>
            </a:pPr>
            <a:r>
              <a:rPr b="0" lang="en-US" sz="1800" spc="-1" strike="noStrike">
                <a:solidFill>
                  <a:srgbClr val="404040"/>
                </a:solidFill>
                <a:latin typeface="Calibri"/>
                <a:ea typeface="DejaVu Sans"/>
              </a:rPr>
              <a:t>Deterministas vs estocásticos</a:t>
            </a:r>
            <a:endParaRPr b="0" lang="en-US" sz="1800" spc="-1" strike="noStrike">
              <a:latin typeface="Arial"/>
            </a:endParaRPr>
          </a:p>
          <a:p>
            <a:pPr marL="91440" indent="-9036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Clr>
                <a:srgbClr val="e48312"/>
              </a:buClr>
              <a:buFont typeface="Calibri"/>
              <a:buChar char=" "/>
            </a:pPr>
            <a:r>
              <a:rPr b="0" lang="en-US" sz="2000" spc="-1" strike="noStrike">
                <a:solidFill>
                  <a:srgbClr val="404040"/>
                </a:solidFill>
                <a:latin typeface="Calibri"/>
                <a:ea typeface="DejaVu Sans"/>
              </a:rPr>
              <a:t>Oscilador armónico</a:t>
            </a:r>
            <a:endParaRPr b="0" lang="en-US" sz="2000" spc="-1" strike="noStrike">
              <a:latin typeface="Arial"/>
            </a:endParaRPr>
          </a:p>
          <a:p>
            <a:pPr lvl="1" marL="384120" indent="-18180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e48312"/>
              </a:buClr>
              <a:buFont typeface="Calibri"/>
              <a:buChar char="◦"/>
            </a:pPr>
            <a:r>
              <a:rPr b="0" lang="en-US" sz="1800" spc="-1" strike="noStrike">
                <a:solidFill>
                  <a:srgbClr val="404040"/>
                </a:solidFill>
                <a:latin typeface="Calibri"/>
                <a:ea typeface="DejaVu Sans"/>
              </a:rPr>
              <a:t>Comprobación de los algoritmos</a:t>
            </a:r>
            <a:endParaRPr b="0" lang="en-US" sz="1800" spc="-1" strike="noStrike">
              <a:latin typeface="Arial"/>
            </a:endParaRPr>
          </a:p>
          <a:p>
            <a:pPr marL="91440" indent="-9036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Clr>
                <a:srgbClr val="e48312"/>
              </a:buClr>
              <a:buFont typeface="Calibri"/>
              <a:buChar char=" "/>
            </a:pPr>
            <a:r>
              <a:rPr b="0" lang="en-US" sz="2000" spc="-1" strike="noStrike">
                <a:solidFill>
                  <a:srgbClr val="404040"/>
                </a:solidFill>
                <a:latin typeface="Calibri"/>
                <a:ea typeface="DejaVu Sans"/>
              </a:rPr>
              <a:t>Potencial doble pozo</a:t>
            </a:r>
            <a:endParaRPr b="0" lang="en-US" sz="2000" spc="-1" strike="noStrike">
              <a:latin typeface="Arial"/>
            </a:endParaRPr>
          </a:p>
          <a:p>
            <a:pPr marL="91440" indent="-9036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Clr>
                <a:srgbClr val="e48312"/>
              </a:buClr>
              <a:buFont typeface="Calibri"/>
              <a:buChar char=" "/>
            </a:pPr>
            <a:r>
              <a:rPr b="0" lang="en-US" sz="2000" spc="-1" strike="noStrike">
                <a:solidFill>
                  <a:srgbClr val="404040"/>
                </a:solidFill>
                <a:latin typeface="Calibri"/>
                <a:ea typeface="DejaVu Sans"/>
              </a:rPr>
              <a:t>Polímero</a:t>
            </a:r>
            <a:endParaRPr b="0" lang="en-US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CustomShape 1"/>
          <p:cNvSpPr/>
          <p:nvPr/>
        </p:nvSpPr>
        <p:spPr>
          <a:xfrm>
            <a:off x="1097280" y="286560"/>
            <a:ext cx="10057320" cy="144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1" name="CustomShape 2"/>
          <p:cNvSpPr/>
          <p:nvPr/>
        </p:nvSpPr>
        <p:spPr>
          <a:xfrm>
            <a:off x="1097280" y="1845720"/>
            <a:ext cx="10057320" cy="402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42" name="" descr=""/>
          <p:cNvPicPr/>
          <p:nvPr/>
        </p:nvPicPr>
        <p:blipFill>
          <a:blip r:embed="rId1"/>
          <a:stretch/>
        </p:blipFill>
        <p:spPr>
          <a:xfrm>
            <a:off x="3993840" y="3134160"/>
            <a:ext cx="2132280" cy="523080"/>
          </a:xfrm>
          <a:prstGeom prst="rect">
            <a:avLst/>
          </a:prstGeom>
          <a:ln>
            <a:noFill/>
          </a:ln>
        </p:spPr>
      </p:pic>
      <p:sp>
        <p:nvSpPr>
          <p:cNvPr id="243" name="CustomShape 3"/>
          <p:cNvSpPr/>
          <p:nvPr/>
        </p:nvSpPr>
        <p:spPr>
          <a:xfrm>
            <a:off x="2834640" y="2560320"/>
            <a:ext cx="186588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Potencial usado: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44" name="CustomShape 4"/>
          <p:cNvSpPr/>
          <p:nvPr/>
        </p:nvSpPr>
        <p:spPr>
          <a:xfrm>
            <a:off x="4663440" y="914400"/>
            <a:ext cx="2019960" cy="516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800" spc="-1" strike="noStrike">
                <a:latin typeface="Arial"/>
              </a:rPr>
              <a:t>Doble Pozo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245" name="" descr=""/>
          <p:cNvPicPr/>
          <p:nvPr/>
        </p:nvPicPr>
        <p:blipFill>
          <a:blip r:embed="rId2"/>
          <a:stretch/>
        </p:blipFill>
        <p:spPr>
          <a:xfrm>
            <a:off x="4799520" y="3930840"/>
            <a:ext cx="1875240" cy="11894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59" dur="indefinite" restart="never" nodeType="tmRoot">
          <p:childTnLst>
            <p:seq>
              <p:cTn id="26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CustomShape 1"/>
          <p:cNvSpPr/>
          <p:nvPr/>
        </p:nvSpPr>
        <p:spPr>
          <a:xfrm>
            <a:off x="1097280" y="286560"/>
            <a:ext cx="10057320" cy="144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rmAutofit/>
          </a:bodyPr>
          <a:p>
            <a:pPr>
              <a:lnSpc>
                <a:spcPct val="85000"/>
              </a:lnSpc>
            </a:pPr>
            <a:r>
              <a:rPr b="0" lang="en-US" sz="4800" spc="-1" strike="noStrike">
                <a:solidFill>
                  <a:srgbClr val="404040"/>
                </a:solidFill>
                <a:latin typeface="Arial"/>
                <a:ea typeface="DejaVu Sans"/>
              </a:rPr>
              <a:t>Comprobación de la equiparticion de la energía cinética</a:t>
            </a:r>
            <a:endParaRPr b="0" lang="en-US" sz="4800" spc="-1" strike="noStrike">
              <a:latin typeface="Arial"/>
            </a:endParaRPr>
          </a:p>
        </p:txBody>
      </p:sp>
      <p:sp>
        <p:nvSpPr>
          <p:cNvPr id="247" name="CustomShape 2"/>
          <p:cNvSpPr/>
          <p:nvPr/>
        </p:nvSpPr>
        <p:spPr>
          <a:xfrm>
            <a:off x="2103120" y="4981680"/>
            <a:ext cx="7778160" cy="778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720" rIns="108720" tIns="54360" bIns="54360">
            <a:spAutoFit/>
          </a:bodyPr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¿Qué ocurre si a altura de barrera fija variamos el “damping”?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248" name="CustomShape 3"/>
          <p:cNvSpPr/>
          <p:nvPr/>
        </p:nvSpPr>
        <p:spPr>
          <a:xfrm>
            <a:off x="4572000" y="4208040"/>
            <a:ext cx="295992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Tiempo de integración: 2E5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Paso temporal: 1E-2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49" name="" descr=""/>
          <p:cNvPicPr/>
          <p:nvPr/>
        </p:nvPicPr>
        <p:blipFill>
          <a:blip r:embed="rId1"/>
          <a:stretch/>
        </p:blipFill>
        <p:spPr>
          <a:xfrm>
            <a:off x="4012200" y="1924560"/>
            <a:ext cx="3942720" cy="21898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61" dur="indefinite" restart="never" nodeType="tmRoot">
          <p:childTnLst>
            <p:seq>
              <p:cTn id="262" dur="indefinite" nodeType="mainSeq">
                <p:childTnLst>
                  <p:par>
                    <p:cTn id="263" fill="hold">
                      <p:stCondLst>
                        <p:cond delay="indefinite"/>
                      </p:stCondLst>
                      <p:childTnLst>
                        <p:par>
                          <p:cTn id="264" fill="hold">
                            <p:stCondLst>
                              <p:cond delay="0"/>
                            </p:stCondLst>
                            <p:childTnLst>
                              <p:par>
                                <p:cTn id="26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CustomShape 1"/>
          <p:cNvSpPr/>
          <p:nvPr/>
        </p:nvSpPr>
        <p:spPr>
          <a:xfrm>
            <a:off x="1097280" y="286560"/>
            <a:ext cx="10057320" cy="144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85000"/>
              </a:lnSpc>
            </a:pPr>
            <a:r>
              <a:rPr b="0" lang="en-US" sz="4800" spc="-1" strike="noStrike">
                <a:solidFill>
                  <a:srgbClr val="404040"/>
                </a:solidFill>
                <a:latin typeface="Arial"/>
                <a:ea typeface="DejaVu Sans"/>
              </a:rPr>
              <a:t>T=0.2 B=1 Eta=0.001</a:t>
            </a:r>
            <a:endParaRPr b="0" lang="en-US" sz="4800" spc="-1" strike="noStrike">
              <a:latin typeface="Arial"/>
            </a:endParaRPr>
          </a:p>
        </p:txBody>
      </p:sp>
      <p:pic>
        <p:nvPicPr>
          <p:cNvPr id="251" name="3 Imagen" descr=""/>
          <p:cNvPicPr/>
          <p:nvPr/>
        </p:nvPicPr>
        <p:blipFill>
          <a:blip r:embed="rId1"/>
          <a:stretch/>
        </p:blipFill>
        <p:spPr>
          <a:xfrm>
            <a:off x="0" y="1463040"/>
            <a:ext cx="11415600" cy="4806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67" dur="indefinite" restart="never" nodeType="tmRoot">
          <p:childTnLst>
            <p:seq>
              <p:cTn id="26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CustomShape 1"/>
          <p:cNvSpPr/>
          <p:nvPr/>
        </p:nvSpPr>
        <p:spPr>
          <a:xfrm>
            <a:off x="1097280" y="286560"/>
            <a:ext cx="10057320" cy="144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85000"/>
              </a:lnSpc>
            </a:pPr>
            <a:r>
              <a:rPr b="0" lang="en-US" sz="4800" spc="-1" strike="noStrike">
                <a:solidFill>
                  <a:srgbClr val="404040"/>
                </a:solidFill>
                <a:latin typeface="Arial"/>
                <a:ea typeface="DejaVu Sans"/>
              </a:rPr>
              <a:t>T=0.2 B=1 Eta=0.1</a:t>
            </a:r>
            <a:endParaRPr b="0" lang="en-US" sz="4800" spc="-1" strike="noStrike">
              <a:latin typeface="Arial"/>
            </a:endParaRPr>
          </a:p>
        </p:txBody>
      </p:sp>
      <p:pic>
        <p:nvPicPr>
          <p:cNvPr id="253" name="3 Imagen" descr=""/>
          <p:cNvPicPr/>
          <p:nvPr/>
        </p:nvPicPr>
        <p:blipFill>
          <a:blip r:embed="rId1"/>
          <a:stretch/>
        </p:blipFill>
        <p:spPr>
          <a:xfrm>
            <a:off x="163800" y="1747080"/>
            <a:ext cx="11599560" cy="43128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69" dur="indefinite" restart="never" nodeType="tmRoot">
          <p:childTnLst>
            <p:seq>
              <p:cTn id="27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CustomShape 1"/>
          <p:cNvSpPr/>
          <p:nvPr/>
        </p:nvSpPr>
        <p:spPr>
          <a:xfrm>
            <a:off x="1097280" y="286560"/>
            <a:ext cx="10057320" cy="144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85000"/>
              </a:lnSpc>
            </a:pPr>
            <a:r>
              <a:rPr b="0" lang="en-US" sz="4800" spc="-1" strike="noStrike">
                <a:solidFill>
                  <a:srgbClr val="404040"/>
                </a:solidFill>
                <a:latin typeface="Arial"/>
                <a:ea typeface="DejaVu Sans"/>
              </a:rPr>
              <a:t>T=0.2 B=1 Eta=0.1</a:t>
            </a:r>
            <a:endParaRPr b="0" lang="en-US" sz="4800" spc="-1" strike="noStrike">
              <a:latin typeface="Arial"/>
            </a:endParaRPr>
          </a:p>
        </p:txBody>
      </p:sp>
      <p:pic>
        <p:nvPicPr>
          <p:cNvPr id="255" name="Picture 2" descr=""/>
          <p:cNvPicPr/>
          <p:nvPr/>
        </p:nvPicPr>
        <p:blipFill>
          <a:blip r:embed="rId1"/>
          <a:stretch/>
        </p:blipFill>
        <p:spPr>
          <a:xfrm>
            <a:off x="3074760" y="1748160"/>
            <a:ext cx="6094800" cy="4570920"/>
          </a:xfrm>
          <a:prstGeom prst="rect">
            <a:avLst/>
          </a:prstGeom>
          <a:ln w="936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71" dur="indefinite" restart="never" nodeType="tmRoot">
          <p:childTnLst>
            <p:seq>
              <p:cTn id="27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CustomShape 1"/>
          <p:cNvSpPr/>
          <p:nvPr/>
        </p:nvSpPr>
        <p:spPr>
          <a:xfrm>
            <a:off x="1097280" y="286560"/>
            <a:ext cx="10057320" cy="144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85000"/>
              </a:lnSpc>
            </a:pPr>
            <a:r>
              <a:rPr b="0" lang="en-US" sz="4800" spc="-1" strike="noStrike">
                <a:solidFill>
                  <a:srgbClr val="404040"/>
                </a:solidFill>
                <a:latin typeface="Arial"/>
                <a:ea typeface="DejaVu Sans"/>
              </a:rPr>
              <a:t>T=0.2 B=1 Eta=1</a:t>
            </a:r>
            <a:endParaRPr b="0" lang="en-US" sz="4800" spc="-1" strike="noStrike">
              <a:latin typeface="Arial"/>
            </a:endParaRPr>
          </a:p>
        </p:txBody>
      </p:sp>
      <p:pic>
        <p:nvPicPr>
          <p:cNvPr id="257" name="3 Imagen" descr=""/>
          <p:cNvPicPr/>
          <p:nvPr/>
        </p:nvPicPr>
        <p:blipFill>
          <a:blip r:embed="rId1"/>
          <a:stretch/>
        </p:blipFill>
        <p:spPr>
          <a:xfrm>
            <a:off x="282240" y="1787760"/>
            <a:ext cx="11712960" cy="43988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73" dur="indefinite" restart="never" nodeType="tmRoot">
          <p:childTnLst>
            <p:seq>
              <p:cTn id="27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CustomShape 1"/>
          <p:cNvSpPr/>
          <p:nvPr/>
        </p:nvSpPr>
        <p:spPr>
          <a:xfrm>
            <a:off x="1097280" y="286560"/>
            <a:ext cx="10057320" cy="144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85000"/>
              </a:lnSpc>
            </a:pPr>
            <a:r>
              <a:rPr b="0" lang="en-US" sz="4800" spc="-1" strike="noStrike">
                <a:solidFill>
                  <a:srgbClr val="404040"/>
                </a:solidFill>
                <a:latin typeface="Arial"/>
                <a:ea typeface="DejaVu Sans"/>
              </a:rPr>
              <a:t>T=0.2 B=1 Eta=1</a:t>
            </a:r>
            <a:endParaRPr b="0" lang="en-US" sz="4800" spc="-1" strike="noStrike">
              <a:latin typeface="Arial"/>
            </a:endParaRPr>
          </a:p>
        </p:txBody>
      </p:sp>
      <p:pic>
        <p:nvPicPr>
          <p:cNvPr id="259" name="Picture 2" descr=""/>
          <p:cNvPicPr/>
          <p:nvPr/>
        </p:nvPicPr>
        <p:blipFill>
          <a:blip r:embed="rId1"/>
          <a:stretch/>
        </p:blipFill>
        <p:spPr>
          <a:xfrm>
            <a:off x="3007800" y="1748160"/>
            <a:ext cx="6094800" cy="4570920"/>
          </a:xfrm>
          <a:prstGeom prst="rect">
            <a:avLst/>
          </a:prstGeom>
          <a:ln w="936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75" dur="indefinite" restart="never" nodeType="tmRoot">
          <p:childTnLst>
            <p:seq>
              <p:cTn id="27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CustomShape 1"/>
          <p:cNvSpPr/>
          <p:nvPr/>
        </p:nvSpPr>
        <p:spPr>
          <a:xfrm>
            <a:off x="1097280" y="286560"/>
            <a:ext cx="10057320" cy="144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85000"/>
              </a:lnSpc>
            </a:pPr>
            <a:r>
              <a:rPr b="0" lang="en-US" sz="4800" spc="-1" strike="noStrike">
                <a:solidFill>
                  <a:srgbClr val="404040"/>
                </a:solidFill>
                <a:latin typeface="Arial"/>
                <a:ea typeface="DejaVu Sans"/>
              </a:rPr>
              <a:t>T=0.2 B=1 Eta=5</a:t>
            </a:r>
            <a:endParaRPr b="0" lang="en-US" sz="4800" spc="-1" strike="noStrike">
              <a:latin typeface="Arial"/>
            </a:endParaRPr>
          </a:p>
        </p:txBody>
      </p:sp>
      <p:pic>
        <p:nvPicPr>
          <p:cNvPr id="261" name="3 Imagen" descr=""/>
          <p:cNvPicPr/>
          <p:nvPr/>
        </p:nvPicPr>
        <p:blipFill>
          <a:blip r:embed="rId1"/>
          <a:stretch/>
        </p:blipFill>
        <p:spPr>
          <a:xfrm>
            <a:off x="360" y="1748160"/>
            <a:ext cx="11953080" cy="45572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77" dur="indefinite" restart="never" nodeType="tmRoot">
          <p:childTnLst>
            <p:seq>
              <p:cTn id="27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CustomShape 1"/>
          <p:cNvSpPr/>
          <p:nvPr/>
        </p:nvSpPr>
        <p:spPr>
          <a:xfrm>
            <a:off x="1097280" y="286560"/>
            <a:ext cx="10057320" cy="144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85000"/>
              </a:lnSpc>
            </a:pPr>
            <a:r>
              <a:rPr b="0" lang="en-US" sz="4800" spc="-1" strike="noStrike">
                <a:solidFill>
                  <a:srgbClr val="404040"/>
                </a:solidFill>
                <a:latin typeface="Arial"/>
                <a:ea typeface="DejaVu Sans"/>
              </a:rPr>
              <a:t>T=0.2 B=1 Eta=5</a:t>
            </a:r>
            <a:endParaRPr b="0" lang="en-US" sz="4800" spc="-1" strike="noStrike">
              <a:latin typeface="Arial"/>
            </a:endParaRPr>
          </a:p>
        </p:txBody>
      </p:sp>
      <p:pic>
        <p:nvPicPr>
          <p:cNvPr id="263" name="Picture 2" descr=""/>
          <p:cNvPicPr/>
          <p:nvPr/>
        </p:nvPicPr>
        <p:blipFill>
          <a:blip r:embed="rId1"/>
          <a:stretch/>
        </p:blipFill>
        <p:spPr>
          <a:xfrm>
            <a:off x="3021120" y="1761480"/>
            <a:ext cx="6094800" cy="4570920"/>
          </a:xfrm>
          <a:prstGeom prst="rect">
            <a:avLst/>
          </a:prstGeom>
          <a:ln w="936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79" dur="indefinite" restart="never" nodeType="tmRoot">
          <p:childTnLst>
            <p:seq>
              <p:cTn id="28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CustomShape 1"/>
          <p:cNvSpPr/>
          <p:nvPr/>
        </p:nvSpPr>
        <p:spPr>
          <a:xfrm>
            <a:off x="1097280" y="286560"/>
            <a:ext cx="10057320" cy="144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85000"/>
              </a:lnSpc>
            </a:pPr>
            <a:r>
              <a:rPr b="0" lang="en-US" sz="4800" spc="-1" strike="noStrike">
                <a:solidFill>
                  <a:srgbClr val="404040"/>
                </a:solidFill>
                <a:latin typeface="Arial"/>
                <a:ea typeface="DejaVu Sans"/>
              </a:rPr>
              <a:t>T=0.2 B=1 Eta=100</a:t>
            </a:r>
            <a:endParaRPr b="0" lang="en-US" sz="4800" spc="-1" strike="noStrike">
              <a:latin typeface="Arial"/>
            </a:endParaRPr>
          </a:p>
        </p:txBody>
      </p:sp>
      <p:pic>
        <p:nvPicPr>
          <p:cNvPr id="265" name="3 Imagen" descr=""/>
          <p:cNvPicPr/>
          <p:nvPr/>
        </p:nvPicPr>
        <p:blipFill>
          <a:blip r:embed="rId1"/>
          <a:stretch/>
        </p:blipFill>
        <p:spPr>
          <a:xfrm>
            <a:off x="129240" y="1815120"/>
            <a:ext cx="12061440" cy="43660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81" dur="indefinite" restart="never" nodeType="tmRoot">
          <p:childTnLst>
            <p:seq>
              <p:cTn id="28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CustomShape 1"/>
          <p:cNvSpPr/>
          <p:nvPr/>
        </p:nvSpPr>
        <p:spPr>
          <a:xfrm>
            <a:off x="1097280" y="286560"/>
            <a:ext cx="10057320" cy="144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85000"/>
              </a:lnSpc>
            </a:pPr>
            <a:r>
              <a:rPr b="0" lang="en-US" sz="4800" spc="-52" strike="noStrike">
                <a:solidFill>
                  <a:srgbClr val="404040"/>
                </a:solidFill>
                <a:latin typeface="Calibri Light"/>
                <a:ea typeface="DejaVu Sans"/>
              </a:rPr>
              <a:t>Algoritmos de simulación</a:t>
            </a:r>
            <a:endParaRPr b="0" lang="en-US" sz="4800" spc="-1" strike="noStrike">
              <a:latin typeface="Arial"/>
            </a:endParaRPr>
          </a:p>
        </p:txBody>
      </p:sp>
      <p:sp>
        <p:nvSpPr>
          <p:cNvPr id="131" name="CustomShape 2"/>
          <p:cNvSpPr/>
          <p:nvPr/>
        </p:nvSpPr>
        <p:spPr>
          <a:xfrm>
            <a:off x="677160" y="2124720"/>
            <a:ext cx="8595720" cy="3915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45000" bIns="45000">
            <a:noAutofit/>
          </a:bodyPr>
          <a:p>
            <a:pPr marL="91440" indent="-9036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Clr>
                <a:srgbClr val="e48312"/>
              </a:buClr>
              <a:buFont typeface="Calibri"/>
              <a:buChar char=" "/>
            </a:pPr>
            <a:r>
              <a:rPr b="0" lang="en-US" sz="2000" spc="-1" strike="noStrike">
                <a:solidFill>
                  <a:srgbClr val="404040"/>
                </a:solidFill>
                <a:latin typeface="Calibri"/>
                <a:ea typeface="DejaVu Sans"/>
              </a:rPr>
              <a:t>Dinámica Browniana</a:t>
            </a:r>
            <a:endParaRPr b="0" lang="en-US" sz="2000" spc="-1" strike="noStrike">
              <a:latin typeface="Arial"/>
            </a:endParaRPr>
          </a:p>
          <a:p>
            <a:pPr marL="91440" indent="-9036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Clr>
                <a:srgbClr val="e48312"/>
              </a:buClr>
              <a:buFont typeface="Calibri"/>
              <a:buChar char=" "/>
            </a:pPr>
            <a:r>
              <a:rPr b="0" lang="en-US" sz="2000" spc="-1" strike="noStrike">
                <a:solidFill>
                  <a:srgbClr val="404040"/>
                </a:solidFill>
                <a:latin typeface="Calibri"/>
                <a:ea typeface="DejaVu Sans"/>
              </a:rPr>
              <a:t>Ecuación diferencial estocástica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</a:pPr>
            <a:endParaRPr b="0" lang="en-US" sz="2000" spc="-1" strike="noStrike">
              <a:latin typeface="Arial"/>
            </a:endParaRPr>
          </a:p>
          <a:p>
            <a:pPr marL="91440" indent="-9036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Clr>
                <a:srgbClr val="e48312"/>
              </a:buClr>
              <a:buFont typeface="Calibri"/>
              <a:buChar char=" "/>
            </a:pPr>
            <a:r>
              <a:rPr b="0" lang="en-US" sz="2000" spc="-1" strike="noStrike">
                <a:solidFill>
                  <a:srgbClr val="404040"/>
                </a:solidFill>
                <a:latin typeface="Calibri"/>
                <a:ea typeface="DejaVu Sans"/>
              </a:rPr>
              <a:t>Necesidad de desarrollar algoritmos estocásticos</a:t>
            </a:r>
            <a:endParaRPr b="0" lang="en-US" sz="2000" spc="-1" strike="noStrike">
              <a:latin typeface="Arial"/>
            </a:endParaRPr>
          </a:p>
          <a:p>
            <a:pPr marL="91440" indent="-9036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Clr>
                <a:srgbClr val="e48312"/>
              </a:buClr>
              <a:buFont typeface="Calibri"/>
              <a:buChar char=" "/>
            </a:pPr>
            <a:r>
              <a:rPr b="0" lang="en-US" sz="2000" spc="-1" strike="noStrike">
                <a:solidFill>
                  <a:srgbClr val="404040"/>
                </a:solidFill>
                <a:latin typeface="Calibri"/>
                <a:ea typeface="DejaVu Sans"/>
              </a:rPr>
              <a:t>Al igual que deterministas, velocidad vs precisión</a:t>
            </a:r>
            <a:endParaRPr b="0" lang="en-US" sz="20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132" name="Formula 3"/>
              <p:cNvSpPr txBox="1"/>
              <p:nvPr/>
            </p:nvSpPr>
            <p:spPr>
              <a:xfrm>
                <a:off x="1269000" y="3019680"/>
                <a:ext cx="3168720" cy="55476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𝑚</m:t>
                    </m:r>
                    <m:f>
                      <m:num>
                        <m:sSup>
                          <m:e>
                            <m:r>
                              <m:t xml:space="preserve">𝑑</m:t>
                            </m:r>
                          </m:e>
                          <m:sup>
                            <m:r>
                              <m:t xml:space="preserve">2</m:t>
                            </m:r>
                          </m:sup>
                        </m:sSup>
                        <m:acc>
                          <m:accPr>
                            <m:chr m:val="´"/>
                          </m:accPr>
                          <m:e>
                            <m:r>
                              <m:t xml:space="preserve">𝑟</m:t>
                            </m:r>
                          </m:e>
                        </m:acc>
                      </m:num>
                      <m:den>
                        <m:r>
                          <m:t xml:space="preserve">𝑑</m:t>
                        </m:r>
                        <m:sSup>
                          <m:e>
                            <m:r>
                              <m:t xml:space="preserve">𝑡</m:t>
                            </m:r>
                          </m:e>
                          <m:sup>
                            <m:r>
                              <m:t xml:space="preserve">2</m:t>
                            </m:r>
                          </m:sup>
                        </m:sSup>
                      </m:den>
                    </m:f>
                    <m:r>
                      <m:t xml:space="preserve">=</m:t>
                    </m:r>
                    <m:r>
                      <m:t xml:space="preserve">−</m:t>
                    </m:r>
                    <m:r>
                      <m:t xml:space="preserve">𝜂</m:t>
                    </m:r>
                    <m:f>
                      <m:num>
                        <m:r>
                          <m:t xml:space="preserve">𝑑</m:t>
                        </m:r>
                        <m:acc>
                          <m:accPr>
                            <m:chr m:val="´"/>
                          </m:accPr>
                          <m:e>
                            <m:r>
                              <m:t xml:space="preserve">𝑟</m:t>
                            </m:r>
                          </m:e>
                        </m:acc>
                      </m:num>
                      <m:den>
                        <m:r>
                          <m:t xml:space="preserve">𝑑𝑡</m:t>
                        </m:r>
                      </m:den>
                    </m:f>
                    <m:r>
                      <m:t xml:space="preserve">−</m:t>
                    </m:r>
                    <m:acc>
                      <m:accPr>
                        <m:chr m:val="´"/>
                      </m:accPr>
                      <m:e>
                        <m:r>
                          <m:t xml:space="preserve">∇</m:t>
                        </m:r>
                      </m:e>
                    </m:acc>
                    <m:r>
                      <m:t xml:space="preserve">𝑉</m:t>
                    </m:r>
                    <m:d>
                      <m:dPr>
                        <m:begChr m:val="("/>
                        <m:endChr m:val=")"/>
                      </m:dPr>
                      <m:e>
                        <m:acc>
                          <m:accPr>
                            <m:chr m:val="´"/>
                          </m:accPr>
                          <m:e>
                            <m:r>
                              <m:t xml:space="preserve">𝑟</m:t>
                            </m:r>
                          </m:e>
                        </m:acc>
                      </m:e>
                    </m:d>
                    <m:r>
                      <m:t xml:space="preserve">+</m:t>
                    </m:r>
                    <m:r>
                      <m:t xml:space="preserve">𝜉</m:t>
                    </m:r>
                    <m:d>
                      <m:dPr>
                        <m:begChr m:val="("/>
                        <m:endChr m:val=")"/>
                      </m:dPr>
                      <m:e>
                        <m:r>
                          <m:t xml:space="preserve">𝑡</m:t>
                        </m:r>
                      </m:e>
                    </m:d>
                  </m:oMath>
                </a14:m>
              </a:p>
            </p:txBody>
          </p:sp>
        </mc:Choice>
        <mc:Fallback/>
      </mc:AlternateContent>
      <p:sp>
        <p:nvSpPr>
          <p:cNvPr id="133" name="CustomShape 4"/>
          <p:cNvSpPr/>
          <p:nvPr/>
        </p:nvSpPr>
        <p:spPr>
          <a:xfrm>
            <a:off x="1269000" y="3019680"/>
            <a:ext cx="3168720" cy="554760"/>
          </a:xfrm>
          <a:prstGeom prst="rect">
            <a:avLst/>
          </a:pr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 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" dur="indefinite" restart="never" nodeType="tmRoot">
          <p:childTnLst>
            <p:seq>
              <p:cTn id="6" dur="indefinite" nodeType="mainSeq">
                <p:childTnLst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CustomShape 1"/>
          <p:cNvSpPr/>
          <p:nvPr/>
        </p:nvSpPr>
        <p:spPr>
          <a:xfrm>
            <a:off x="1097280" y="286560"/>
            <a:ext cx="10057320" cy="144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85000"/>
              </a:lnSpc>
            </a:pPr>
            <a:r>
              <a:rPr b="0" lang="en-US" sz="4800" spc="-52" strike="noStrike">
                <a:solidFill>
                  <a:srgbClr val="404040"/>
                </a:solidFill>
                <a:latin typeface="Calibri Light"/>
                <a:ea typeface="DejaVu Sans"/>
              </a:rPr>
              <a:t>DIAGRAMAS DE FASE</a:t>
            </a:r>
            <a:endParaRPr b="0" lang="en-US" sz="4800" spc="-1" strike="noStrike">
              <a:latin typeface="Arial"/>
            </a:endParaRPr>
          </a:p>
        </p:txBody>
      </p:sp>
      <p:pic>
        <p:nvPicPr>
          <p:cNvPr id="267" name="3 Imagen" descr=""/>
          <p:cNvPicPr/>
          <p:nvPr/>
        </p:nvPicPr>
        <p:blipFill>
          <a:blip r:embed="rId1"/>
          <a:stretch/>
        </p:blipFill>
        <p:spPr>
          <a:xfrm>
            <a:off x="4330080" y="2220840"/>
            <a:ext cx="3980160" cy="3980160"/>
          </a:xfrm>
          <a:prstGeom prst="rect">
            <a:avLst/>
          </a:prstGeom>
          <a:ln>
            <a:noFill/>
          </a:ln>
        </p:spPr>
      </p:pic>
      <p:pic>
        <p:nvPicPr>
          <p:cNvPr id="268" name="4 Imagen" descr=""/>
          <p:cNvPicPr/>
          <p:nvPr/>
        </p:nvPicPr>
        <p:blipFill>
          <a:blip r:embed="rId2"/>
          <a:stretch/>
        </p:blipFill>
        <p:spPr>
          <a:xfrm>
            <a:off x="348480" y="2067120"/>
            <a:ext cx="4090680" cy="4184280"/>
          </a:xfrm>
          <a:prstGeom prst="rect">
            <a:avLst/>
          </a:prstGeom>
          <a:ln>
            <a:noFill/>
          </a:ln>
        </p:spPr>
      </p:pic>
      <p:pic>
        <p:nvPicPr>
          <p:cNvPr id="269" name="5 Imagen" descr=""/>
          <p:cNvPicPr/>
          <p:nvPr/>
        </p:nvPicPr>
        <p:blipFill>
          <a:blip r:embed="rId3"/>
          <a:stretch/>
        </p:blipFill>
        <p:spPr>
          <a:xfrm>
            <a:off x="8210520" y="2220840"/>
            <a:ext cx="3980160" cy="3980160"/>
          </a:xfrm>
          <a:prstGeom prst="rect">
            <a:avLst/>
          </a:prstGeom>
          <a:ln>
            <a:noFill/>
          </a:ln>
        </p:spPr>
      </p:pic>
      <p:sp>
        <p:nvSpPr>
          <p:cNvPr id="270" name="CustomShape 2"/>
          <p:cNvSpPr/>
          <p:nvPr/>
        </p:nvSpPr>
        <p:spPr>
          <a:xfrm>
            <a:off x="901440" y="1742040"/>
            <a:ext cx="2547360" cy="778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720" rIns="108720" tIns="54360" bIns="54360">
            <a:spAutoFit/>
          </a:bodyPr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T=0.2 B=1 Eta=0.1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271" name="CustomShape 3"/>
          <p:cNvSpPr/>
          <p:nvPr/>
        </p:nvSpPr>
        <p:spPr>
          <a:xfrm>
            <a:off x="5134320" y="1718280"/>
            <a:ext cx="2316960" cy="778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720" rIns="108720" tIns="54360" bIns="54360">
            <a:spAutoFit/>
          </a:bodyPr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T=0.2 B=1 Eta=1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272" name="CustomShape 4"/>
          <p:cNvSpPr/>
          <p:nvPr/>
        </p:nvSpPr>
        <p:spPr>
          <a:xfrm>
            <a:off x="9089640" y="1718280"/>
            <a:ext cx="2316960" cy="778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720" rIns="108720" tIns="54360" bIns="54360">
            <a:spAutoFit/>
          </a:bodyPr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T=0.2 B=1 Eta=5</a:t>
            </a:r>
            <a:endParaRPr b="0" lang="en-US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83" dur="indefinite" restart="never" nodeType="tmRoot">
          <p:childTnLst>
            <p:seq>
              <p:cTn id="28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CustomShape 1"/>
          <p:cNvSpPr/>
          <p:nvPr/>
        </p:nvSpPr>
        <p:spPr>
          <a:xfrm>
            <a:off x="1097280" y="286560"/>
            <a:ext cx="10057320" cy="144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85000"/>
              </a:lnSpc>
            </a:pPr>
            <a:r>
              <a:rPr b="0" lang="en-US" sz="4800" spc="-1" strike="noStrike">
                <a:solidFill>
                  <a:srgbClr val="404040"/>
                </a:solidFill>
                <a:latin typeface="Arial"/>
                <a:ea typeface="DejaVu Sans"/>
              </a:rPr>
              <a:t>T=0.2 B=1 Eta=1</a:t>
            </a:r>
            <a:endParaRPr b="0" lang="en-US" sz="4800" spc="-1" strike="noStrike">
              <a:latin typeface="Arial"/>
            </a:endParaRPr>
          </a:p>
        </p:txBody>
      </p:sp>
      <p:pic>
        <p:nvPicPr>
          <p:cNvPr id="274" name="3 Imagen" descr=""/>
          <p:cNvPicPr/>
          <p:nvPr/>
        </p:nvPicPr>
        <p:blipFill>
          <a:blip r:embed="rId1"/>
          <a:stretch/>
        </p:blipFill>
        <p:spPr>
          <a:xfrm>
            <a:off x="0" y="1815120"/>
            <a:ext cx="11724840" cy="44262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85" dur="indefinite" restart="never" nodeType="tmRoot">
          <p:childTnLst>
            <p:seq>
              <p:cTn id="28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CustomShape 1"/>
          <p:cNvSpPr/>
          <p:nvPr/>
        </p:nvSpPr>
        <p:spPr>
          <a:xfrm>
            <a:off x="1097280" y="286560"/>
            <a:ext cx="10057320" cy="144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85000"/>
              </a:lnSpc>
            </a:pPr>
            <a:r>
              <a:rPr b="0" lang="en-US" sz="4800" spc="-1" strike="noStrike">
                <a:solidFill>
                  <a:srgbClr val="404040"/>
                </a:solidFill>
                <a:latin typeface="Arial"/>
                <a:ea typeface="DejaVu Sans"/>
              </a:rPr>
              <a:t>T=0.2 B=1 Eta=1</a:t>
            </a:r>
            <a:endParaRPr b="0" lang="en-US" sz="4800" spc="-1" strike="noStrike">
              <a:latin typeface="Arial"/>
            </a:endParaRPr>
          </a:p>
        </p:txBody>
      </p:sp>
      <p:pic>
        <p:nvPicPr>
          <p:cNvPr id="276" name="Picture 2" descr=""/>
          <p:cNvPicPr/>
          <p:nvPr/>
        </p:nvPicPr>
        <p:blipFill>
          <a:blip r:embed="rId1"/>
          <a:stretch/>
        </p:blipFill>
        <p:spPr>
          <a:xfrm>
            <a:off x="3142080" y="1748160"/>
            <a:ext cx="6094800" cy="4570920"/>
          </a:xfrm>
          <a:prstGeom prst="rect">
            <a:avLst/>
          </a:prstGeom>
          <a:ln w="936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87" dur="indefinite" restart="never" nodeType="tmRoot">
          <p:childTnLst>
            <p:seq>
              <p:cTn id="28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CustomShape 1"/>
          <p:cNvSpPr/>
          <p:nvPr/>
        </p:nvSpPr>
        <p:spPr>
          <a:xfrm>
            <a:off x="1097280" y="286560"/>
            <a:ext cx="10057320" cy="144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85000"/>
              </a:lnSpc>
            </a:pPr>
            <a:r>
              <a:rPr b="0" lang="en-US" sz="4800" spc="-1" strike="noStrike">
                <a:solidFill>
                  <a:srgbClr val="404040"/>
                </a:solidFill>
                <a:latin typeface="Arial"/>
                <a:ea typeface="DejaVu Sans"/>
              </a:rPr>
              <a:t>T=0.2 B=2 Eta=1</a:t>
            </a:r>
            <a:endParaRPr b="0" lang="en-US" sz="4800" spc="-1" strike="noStrike">
              <a:latin typeface="Arial"/>
            </a:endParaRPr>
          </a:p>
        </p:txBody>
      </p:sp>
      <p:pic>
        <p:nvPicPr>
          <p:cNvPr id="278" name="3 Imagen" descr=""/>
          <p:cNvPicPr/>
          <p:nvPr/>
        </p:nvPicPr>
        <p:blipFill>
          <a:blip r:embed="rId1"/>
          <a:stretch/>
        </p:blipFill>
        <p:spPr>
          <a:xfrm>
            <a:off x="216360" y="1801800"/>
            <a:ext cx="11790720" cy="4355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89" dur="indefinite" restart="never" nodeType="tmRoot">
          <p:childTnLst>
            <p:seq>
              <p:cTn id="29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CustomShape 1"/>
          <p:cNvSpPr/>
          <p:nvPr/>
        </p:nvSpPr>
        <p:spPr>
          <a:xfrm>
            <a:off x="1097280" y="286560"/>
            <a:ext cx="10057320" cy="144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85000"/>
              </a:lnSpc>
            </a:pPr>
            <a:r>
              <a:rPr b="0" lang="en-US" sz="4800" spc="-1" strike="noStrike">
                <a:solidFill>
                  <a:srgbClr val="404040"/>
                </a:solidFill>
                <a:latin typeface="Arial"/>
                <a:ea typeface="DejaVu Sans"/>
              </a:rPr>
              <a:t>T=0.2 B=2 Eta=1</a:t>
            </a:r>
            <a:endParaRPr b="0" lang="en-US" sz="4800" spc="-1" strike="noStrike">
              <a:latin typeface="Arial"/>
            </a:endParaRPr>
          </a:p>
        </p:txBody>
      </p:sp>
      <p:pic>
        <p:nvPicPr>
          <p:cNvPr id="280" name="Picture 2" descr=""/>
          <p:cNvPicPr/>
          <p:nvPr/>
        </p:nvPicPr>
        <p:blipFill>
          <a:blip r:embed="rId1"/>
          <a:stretch/>
        </p:blipFill>
        <p:spPr>
          <a:xfrm>
            <a:off x="3142080" y="1775160"/>
            <a:ext cx="6094800" cy="4570920"/>
          </a:xfrm>
          <a:prstGeom prst="rect">
            <a:avLst/>
          </a:prstGeom>
          <a:ln w="936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91" dur="indefinite" restart="never" nodeType="tmRoot">
          <p:childTnLst>
            <p:seq>
              <p:cTn id="29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CustomShape 1"/>
          <p:cNvSpPr/>
          <p:nvPr/>
        </p:nvSpPr>
        <p:spPr>
          <a:xfrm>
            <a:off x="1097280" y="286560"/>
            <a:ext cx="10057320" cy="144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85000"/>
              </a:lnSpc>
            </a:pPr>
            <a:r>
              <a:rPr b="0" lang="en-US" sz="4800" spc="-1" strike="noStrike">
                <a:solidFill>
                  <a:srgbClr val="404040"/>
                </a:solidFill>
                <a:latin typeface="Arial"/>
                <a:ea typeface="DejaVu Sans"/>
              </a:rPr>
              <a:t>T=0.2 B=5 Eta=1</a:t>
            </a:r>
            <a:endParaRPr b="0" lang="en-US" sz="4800" spc="-1" strike="noStrike">
              <a:latin typeface="Arial"/>
            </a:endParaRPr>
          </a:p>
        </p:txBody>
      </p:sp>
      <p:pic>
        <p:nvPicPr>
          <p:cNvPr id="282" name="3 Imagen" descr=""/>
          <p:cNvPicPr/>
          <p:nvPr/>
        </p:nvPicPr>
        <p:blipFill>
          <a:blip r:embed="rId1"/>
          <a:stretch/>
        </p:blipFill>
        <p:spPr>
          <a:xfrm>
            <a:off x="189360" y="1869120"/>
            <a:ext cx="11710080" cy="43056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93" dur="indefinite" restart="never" nodeType="tmRoot">
          <p:childTnLst>
            <p:seq>
              <p:cTn id="29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CustomShape 1"/>
          <p:cNvSpPr/>
          <p:nvPr/>
        </p:nvSpPr>
        <p:spPr>
          <a:xfrm>
            <a:off x="1097280" y="286560"/>
            <a:ext cx="10057320" cy="144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85000"/>
              </a:lnSpc>
            </a:pPr>
            <a:r>
              <a:rPr b="0" lang="en-US" sz="4800" spc="-52" strike="noStrike">
                <a:solidFill>
                  <a:srgbClr val="404040"/>
                </a:solidFill>
                <a:latin typeface="Calibri Light"/>
                <a:ea typeface="DejaVu Sans"/>
              </a:rPr>
              <a:t>DIAGRAMAS DE FASE</a:t>
            </a:r>
            <a:endParaRPr b="0" lang="en-US" sz="4800" spc="-1" strike="noStrike">
              <a:latin typeface="Arial"/>
            </a:endParaRPr>
          </a:p>
        </p:txBody>
      </p:sp>
      <p:pic>
        <p:nvPicPr>
          <p:cNvPr id="284" name="3 Imagen" descr=""/>
          <p:cNvPicPr/>
          <p:nvPr/>
        </p:nvPicPr>
        <p:blipFill>
          <a:blip r:embed="rId1"/>
          <a:stretch/>
        </p:blipFill>
        <p:spPr>
          <a:xfrm>
            <a:off x="8099280" y="2217600"/>
            <a:ext cx="4091760" cy="4091400"/>
          </a:xfrm>
          <a:prstGeom prst="rect">
            <a:avLst/>
          </a:prstGeom>
          <a:ln>
            <a:noFill/>
          </a:ln>
        </p:spPr>
      </p:pic>
      <p:pic>
        <p:nvPicPr>
          <p:cNvPr id="285" name="4 Imagen" descr=""/>
          <p:cNvPicPr/>
          <p:nvPr/>
        </p:nvPicPr>
        <p:blipFill>
          <a:blip r:embed="rId2"/>
          <a:stretch/>
        </p:blipFill>
        <p:spPr>
          <a:xfrm>
            <a:off x="4228560" y="2278080"/>
            <a:ext cx="4027320" cy="4026960"/>
          </a:xfrm>
          <a:prstGeom prst="rect">
            <a:avLst/>
          </a:prstGeom>
          <a:ln>
            <a:noFill/>
          </a:ln>
        </p:spPr>
      </p:pic>
      <p:pic>
        <p:nvPicPr>
          <p:cNvPr id="286" name="5 Imagen" descr=""/>
          <p:cNvPicPr/>
          <p:nvPr/>
        </p:nvPicPr>
        <p:blipFill>
          <a:blip r:embed="rId3"/>
          <a:stretch/>
        </p:blipFill>
        <p:spPr>
          <a:xfrm>
            <a:off x="410760" y="2368800"/>
            <a:ext cx="3816360" cy="3949920"/>
          </a:xfrm>
          <a:prstGeom prst="rect">
            <a:avLst/>
          </a:prstGeom>
          <a:ln>
            <a:noFill/>
          </a:ln>
        </p:spPr>
      </p:pic>
      <p:sp>
        <p:nvSpPr>
          <p:cNvPr id="287" name="CustomShape 2"/>
          <p:cNvSpPr/>
          <p:nvPr/>
        </p:nvSpPr>
        <p:spPr>
          <a:xfrm>
            <a:off x="1141920" y="1950120"/>
            <a:ext cx="2316960" cy="778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720" rIns="108720" tIns="54360" bIns="54360">
            <a:spAutoFit/>
          </a:bodyPr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T=0.2 B=1 Eta=1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288" name="CustomShape 3"/>
          <p:cNvSpPr/>
          <p:nvPr/>
        </p:nvSpPr>
        <p:spPr>
          <a:xfrm>
            <a:off x="5143320" y="1950120"/>
            <a:ext cx="2316960" cy="778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720" rIns="108720" tIns="54360" bIns="54360">
            <a:spAutoFit/>
          </a:bodyPr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T=0.2 B=2 Eta=1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289" name="CustomShape 4"/>
          <p:cNvSpPr/>
          <p:nvPr/>
        </p:nvSpPr>
        <p:spPr>
          <a:xfrm>
            <a:off x="8873280" y="1973520"/>
            <a:ext cx="2316960" cy="778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720" rIns="108720" tIns="54360" bIns="54360">
            <a:spAutoFit/>
          </a:bodyPr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T=0.2 B=5 Eta=5</a:t>
            </a:r>
            <a:endParaRPr b="0" lang="en-US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95" dur="indefinite" restart="never" nodeType="tmRoot">
          <p:childTnLst>
            <p:seq>
              <p:cTn id="29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CustomShape 1"/>
          <p:cNvSpPr/>
          <p:nvPr/>
        </p:nvSpPr>
        <p:spPr>
          <a:xfrm>
            <a:off x="457200" y="0"/>
            <a:ext cx="10057320" cy="144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85000"/>
              </a:lnSpc>
            </a:pPr>
            <a:r>
              <a:rPr b="0" lang="en-US" sz="4800" spc="-1" strike="noStrike">
                <a:solidFill>
                  <a:srgbClr val="404040"/>
                </a:solidFill>
                <a:latin typeface="Arial"/>
                <a:ea typeface="DejaVu Sans"/>
              </a:rPr>
              <a:t>Evolución con barrera</a:t>
            </a:r>
            <a:endParaRPr b="0" lang="en-US" sz="4800" spc="-1" strike="noStrike">
              <a:latin typeface="Arial"/>
            </a:endParaRPr>
          </a:p>
        </p:txBody>
      </p:sp>
      <p:pic>
        <p:nvPicPr>
          <p:cNvPr id="291" name="" descr=""/>
          <p:cNvPicPr/>
          <p:nvPr/>
        </p:nvPicPr>
        <p:blipFill>
          <a:blip r:embed="rId1"/>
          <a:stretch/>
        </p:blipFill>
        <p:spPr>
          <a:xfrm>
            <a:off x="1594080" y="1645920"/>
            <a:ext cx="4714560" cy="4714560"/>
          </a:xfrm>
          <a:prstGeom prst="rect">
            <a:avLst/>
          </a:prstGeom>
          <a:ln>
            <a:noFill/>
          </a:ln>
        </p:spPr>
      </p:pic>
      <p:sp>
        <p:nvSpPr>
          <p:cNvPr id="292" name="CustomShape 2"/>
          <p:cNvSpPr/>
          <p:nvPr/>
        </p:nvSpPr>
        <p:spPr>
          <a:xfrm>
            <a:off x="7716600" y="2194560"/>
            <a:ext cx="87804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Ajuste: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93" name="" descr=""/>
          <p:cNvPicPr/>
          <p:nvPr/>
        </p:nvPicPr>
        <p:blipFill>
          <a:blip r:embed="rId2"/>
          <a:stretch/>
        </p:blipFill>
        <p:spPr>
          <a:xfrm>
            <a:off x="7863840" y="3288240"/>
            <a:ext cx="2706120" cy="917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97" dur="indefinite" restart="never" nodeType="tmRoot">
          <p:childTnLst>
            <p:seq>
              <p:cTn id="29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CustomShape 1"/>
          <p:cNvSpPr/>
          <p:nvPr/>
        </p:nvSpPr>
        <p:spPr>
          <a:xfrm>
            <a:off x="1097280" y="286560"/>
            <a:ext cx="10057320" cy="144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85000"/>
              </a:lnSpc>
            </a:pPr>
            <a:r>
              <a:rPr b="0" lang="en-US" sz="4800" spc="-52" strike="noStrike">
                <a:solidFill>
                  <a:srgbClr val="404040"/>
                </a:solidFill>
                <a:latin typeface="Calibri Light"/>
                <a:ea typeface="DejaVu Sans"/>
              </a:rPr>
              <a:t>VARIACIÓN AL APLICAR FUERZA CTE</a:t>
            </a:r>
            <a:endParaRPr b="0" lang="en-US" sz="4800" spc="-1" strike="noStrike">
              <a:latin typeface="Arial"/>
            </a:endParaRPr>
          </a:p>
        </p:txBody>
      </p:sp>
      <p:pic>
        <p:nvPicPr>
          <p:cNvPr id="295" name="3 Imagen" descr=""/>
          <p:cNvPicPr/>
          <p:nvPr/>
        </p:nvPicPr>
        <p:blipFill>
          <a:blip r:embed="rId1"/>
          <a:stretch/>
        </p:blipFill>
        <p:spPr>
          <a:xfrm>
            <a:off x="4206240" y="1005840"/>
            <a:ext cx="6077160" cy="5431680"/>
          </a:xfrm>
          <a:prstGeom prst="rect">
            <a:avLst/>
          </a:prstGeom>
          <a:ln>
            <a:noFill/>
          </a:ln>
        </p:spPr>
      </p:pic>
      <p:sp>
        <p:nvSpPr>
          <p:cNvPr id="296" name="CustomShape 2"/>
          <p:cNvSpPr/>
          <p:nvPr/>
        </p:nvSpPr>
        <p:spPr>
          <a:xfrm>
            <a:off x="640080" y="2272680"/>
            <a:ext cx="2338560" cy="3381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ECUACIÓN DEL MODELO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TEMPERATURA EFECTIVA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T=1.2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97" name="" descr=""/>
          <p:cNvPicPr/>
          <p:nvPr/>
        </p:nvPicPr>
        <p:blipFill>
          <a:blip r:embed="rId2"/>
          <a:stretch/>
        </p:blipFill>
        <p:spPr>
          <a:xfrm>
            <a:off x="735840" y="2937960"/>
            <a:ext cx="2646720" cy="10846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99" dur="indefinite" restart="never" nodeType="tmRoot">
          <p:childTnLst>
            <p:seq>
              <p:cTn id="30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CustomShape 1"/>
          <p:cNvSpPr/>
          <p:nvPr/>
        </p:nvSpPr>
        <p:spPr>
          <a:xfrm>
            <a:off x="1097280" y="286560"/>
            <a:ext cx="10057320" cy="144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85000"/>
              </a:lnSpc>
            </a:pPr>
            <a:r>
              <a:rPr b="0" lang="en-US" sz="4800" spc="-52" strike="noStrike">
                <a:solidFill>
                  <a:srgbClr val="404040"/>
                </a:solidFill>
                <a:latin typeface="Calibri Light"/>
                <a:ea typeface="DejaVu Sans"/>
              </a:rPr>
              <a:t>VARIACIÓN DEL RITMO DE CAMBIO  CON LA VISCOSIDAD</a:t>
            </a:r>
            <a:endParaRPr b="0" lang="en-US" sz="4800" spc="-1" strike="noStrike">
              <a:latin typeface="Arial"/>
            </a:endParaRPr>
          </a:p>
        </p:txBody>
      </p:sp>
      <p:pic>
        <p:nvPicPr>
          <p:cNvPr id="299" name="Picture 2" descr=""/>
          <p:cNvPicPr/>
          <p:nvPr/>
        </p:nvPicPr>
        <p:blipFill>
          <a:blip r:embed="rId1"/>
          <a:stretch/>
        </p:blipFill>
        <p:spPr>
          <a:xfrm>
            <a:off x="2147040" y="1788480"/>
            <a:ext cx="7506720" cy="4503600"/>
          </a:xfrm>
          <a:prstGeom prst="rect">
            <a:avLst/>
          </a:prstGeom>
          <a:ln w="936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01" dur="indefinite" restart="never" nodeType="tmRoot">
          <p:childTnLst>
            <p:seq>
              <p:cTn id="30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CustomShape 1"/>
          <p:cNvSpPr/>
          <p:nvPr/>
        </p:nvSpPr>
        <p:spPr>
          <a:xfrm>
            <a:off x="1097280" y="286560"/>
            <a:ext cx="10057320" cy="144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85000"/>
              </a:lnSpc>
            </a:pPr>
            <a:r>
              <a:rPr b="0" lang="en-US" sz="4800" spc="-52" strike="noStrike">
                <a:solidFill>
                  <a:srgbClr val="404040"/>
                </a:solidFill>
                <a:latin typeface="Calibri Light"/>
                <a:ea typeface="DejaVu Sans"/>
              </a:rPr>
              <a:t>Algoritmos de simulación</a:t>
            </a:r>
            <a:endParaRPr b="0" lang="en-US" sz="48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135" name="Formula 2"/>
              <p:cNvSpPr txBox="1"/>
              <p:nvPr/>
            </p:nvSpPr>
            <p:spPr>
              <a:xfrm>
                <a:off x="2879640" y="2981880"/>
                <a:ext cx="5698440" cy="44604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b>
                      <m:e>
                        <m:r>
                          <m:t xml:space="preserve">𝑣</m:t>
                        </m:r>
                      </m:e>
                      <m:sub>
                        <m:r>
                          <m:t xml:space="preserve">𝑖</m:t>
                        </m:r>
                        <m:r>
                          <m:t xml:space="preserve">+</m:t>
                        </m:r>
                        <m:r>
                          <m:t xml:space="preserve">1</m:t>
                        </m:r>
                      </m:sub>
                    </m:sSub>
                    <m:r>
                      <m:t xml:space="preserve">=</m:t>
                    </m:r>
                    <m:sSub>
                      <m:e>
                        <m:r>
                          <m:t xml:space="preserve">𝑣</m:t>
                        </m:r>
                      </m:e>
                      <m:sub>
                        <m:r>
                          <m:t xml:space="preserve">𝑖</m:t>
                        </m:r>
                      </m:sub>
                    </m:sSub>
                    <m:r>
                      <m:t xml:space="preserve">+</m:t>
                    </m:r>
                    <m:r>
                      <m:t xml:space="preserve">h𝑓</m:t>
                    </m:r>
                    <m:d>
                      <m:dPr>
                        <m:begChr m:val="("/>
                        <m:endChr m:val=")"/>
                      </m:dPr>
                      <m:e>
                        <m:sSub>
                          <m:e>
                            <m:r>
                              <m:t xml:space="preserve">𝑥</m:t>
                            </m:r>
                          </m:e>
                          <m:sub>
                            <m:r>
                              <m:t xml:space="preserve">𝑖</m:t>
                            </m:r>
                          </m:sub>
                        </m:sSub>
                        <m:r>
                          <m:t xml:space="preserve">,</m:t>
                        </m:r>
                        <m:sSub>
                          <m:e>
                            <m:r>
                              <m:t xml:space="preserve">𝑣</m:t>
                            </m:r>
                          </m:e>
                          <m:sub>
                            <m:r>
                              <m:t xml:space="preserve">𝑖</m:t>
                            </m:r>
                          </m:sub>
                        </m:sSub>
                        <m:r>
                          <m:t xml:space="preserve">,</m:t>
                        </m:r>
                        <m:sSub>
                          <m:e>
                            <m:r>
                              <m:t xml:space="preserve">𝑡</m:t>
                            </m:r>
                          </m:e>
                          <m:sub>
                            <m:r>
                              <m:t xml:space="preserve">𝑖</m:t>
                            </m:r>
                          </m:sub>
                        </m:sSub>
                      </m:e>
                    </m:d>
                    <m:r>
                      <m:t xml:space="preserve">+</m:t>
                    </m:r>
                    <m:sSup>
                      <m:e>
                        <m:d>
                          <m:dPr>
                            <m:begChr m:val="("/>
                            <m:endChr m:val=")"/>
                          </m:dPr>
                          <m:e>
                            <m:sSub>
                              <m:e>
                                <m:r>
                                  <m:t xml:space="preserve">𝑐</m:t>
                                </m:r>
                              </m:e>
                              <m:sub>
                                <m:r>
                                  <m:t xml:space="preserve">0</m:t>
                                </m:r>
                              </m:sub>
                            </m:sSub>
                            <m:r>
                              <m:t xml:space="preserve">h</m:t>
                            </m:r>
                          </m:e>
                        </m:d>
                      </m:e>
                      <m:sup>
                        <m:f>
                          <m:fPr>
                            <m:type m:val="lin"/>
                          </m:fPr>
                          <m:num>
                            <m:r>
                              <m:t xml:space="preserve">1</m:t>
                            </m:r>
                          </m:num>
                          <m:den>
                            <m:r>
                              <m:t xml:space="preserve">2</m:t>
                            </m:r>
                          </m:den>
                        </m:f>
                      </m:sup>
                    </m:sSup>
                  </m:oMath>
                </a14:m>
              </a:p>
            </p:txBody>
          </p:sp>
        </mc:Choice>
        <mc:Fallback/>
      </mc:AlternateContent>
      <p:sp>
        <p:nvSpPr>
          <p:cNvPr id="136" name="CustomShape 3"/>
          <p:cNvSpPr/>
          <p:nvPr/>
        </p:nvSpPr>
        <p:spPr>
          <a:xfrm>
            <a:off x="2879640" y="2981880"/>
            <a:ext cx="5698440" cy="446040"/>
          </a:xfrm>
          <a:prstGeom prst="rect">
            <a:avLst/>
          </a:pr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 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37" name="CustomShape 4"/>
          <p:cNvSpPr/>
          <p:nvPr/>
        </p:nvSpPr>
        <p:spPr>
          <a:xfrm>
            <a:off x="2695320" y="2886480"/>
            <a:ext cx="3937320" cy="767520"/>
          </a:xfrm>
          <a:prstGeom prst="rect">
            <a:avLst/>
          </a:prstGeom>
          <a:noFill/>
          <a:ln w="15840">
            <a:solidFill>
              <a:srgbClr val="40749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8" name="CustomShape 5"/>
          <p:cNvSpPr/>
          <p:nvPr/>
        </p:nvSpPr>
        <p:spPr>
          <a:xfrm>
            <a:off x="2527560" y="3654720"/>
            <a:ext cx="166104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a2af92"/>
                </a:solidFill>
                <a:latin typeface="Calibri"/>
                <a:ea typeface="DejaVu Sans"/>
              </a:rPr>
              <a:t>Determinista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39" name="CustomShape 6"/>
          <p:cNvSpPr/>
          <p:nvPr/>
        </p:nvSpPr>
        <p:spPr>
          <a:xfrm>
            <a:off x="6959520" y="2859120"/>
            <a:ext cx="1685880" cy="767520"/>
          </a:xfrm>
          <a:prstGeom prst="rect">
            <a:avLst/>
          </a:prstGeom>
          <a:noFill/>
          <a:ln w="1584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0" name="CustomShape 7"/>
          <p:cNvSpPr/>
          <p:nvPr/>
        </p:nvSpPr>
        <p:spPr>
          <a:xfrm>
            <a:off x="6889680" y="3654720"/>
            <a:ext cx="147672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0000"/>
                </a:solidFill>
                <a:latin typeface="Calibri"/>
                <a:ea typeface="DejaVu Sans"/>
              </a:rPr>
              <a:t>Estocástica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1" name="CustomShape 8"/>
          <p:cNvSpPr/>
          <p:nvPr/>
        </p:nvSpPr>
        <p:spPr>
          <a:xfrm>
            <a:off x="1961280" y="4515480"/>
            <a:ext cx="360" cy="54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>
            <a:spAutoFit/>
          </a:bodyPr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142" name="CustomShape 9"/>
          <p:cNvSpPr/>
          <p:nvPr/>
        </p:nvSpPr>
        <p:spPr>
          <a:xfrm>
            <a:off x="1560240" y="4515480"/>
            <a:ext cx="802800" cy="552960"/>
          </a:xfrm>
          <a:prstGeom prst="rect">
            <a:avLst/>
          </a:prstGeom>
          <a:blipFill rotWithShape="0">
            <a:blip r:embed="rId2"/>
            <a:stretch>
              <a:fillRect l="-1410" t="0" r="0" b="0"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 </a:t>
            </a:r>
            <a:endParaRPr b="0" lang="en-US" sz="18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143" name="Formula 10"/>
              <p:cNvSpPr txBox="1"/>
              <p:nvPr/>
            </p:nvSpPr>
            <p:spPr>
              <a:xfrm>
                <a:off x="1560240" y="4876200"/>
                <a:ext cx="1247760" cy="27576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b>
                      <m:e>
                        <m:r>
                          <m:t xml:space="preserve">𝑐</m:t>
                        </m:r>
                      </m:e>
                      <m:sub>
                        <m:r>
                          <m:t xml:space="preserve">0</m:t>
                        </m:r>
                      </m:sub>
                    </m:sSub>
                    <m:r>
                      <m:t xml:space="preserve">=</m:t>
                    </m:r>
                    <m:r>
                      <m:t xml:space="preserve">2</m:t>
                    </m:r>
                    <m:r>
                      <m:t xml:space="preserve">𝜂</m:t>
                    </m:r>
                    <m:sSub>
                      <m:e>
                        <m:r>
                          <m:t xml:space="preserve">𝐾</m:t>
                        </m:r>
                      </m:e>
                      <m:sub>
                        <m:r>
                          <m:t xml:space="preserve">𝐵</m:t>
                        </m:r>
                      </m:sub>
                    </m:sSub>
                    <m:r>
                      <m:t xml:space="preserve">𝑇</m:t>
                    </m:r>
                  </m:oMath>
                </a14:m>
              </a:p>
            </p:txBody>
          </p:sp>
        </mc:Choice>
        <mc:Fallback/>
      </mc:AlternateContent>
      <p:sp>
        <p:nvSpPr>
          <p:cNvPr id="144" name="CustomShape 11"/>
          <p:cNvSpPr/>
          <p:nvPr/>
        </p:nvSpPr>
        <p:spPr>
          <a:xfrm>
            <a:off x="1560240" y="4876200"/>
            <a:ext cx="1247760" cy="275760"/>
          </a:xfrm>
          <a:prstGeom prst="rect">
            <a:avLst/>
          </a:prstGeom>
          <a:blipFill rotWithShape="0">
            <a:blip r:embed="rId3"/>
            <a:stretch>
              <a:fillRect l="-1407" t="0" r="-2869" b="-28615"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 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5" dur="indefinite" restart="never" nodeType="tmRoot">
          <p:childTnLst>
            <p:seq>
              <p:cTn id="26" dur="indefinite" nodeType="mainSeq">
                <p:childTnLst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CustomShape 1"/>
          <p:cNvSpPr/>
          <p:nvPr/>
        </p:nvSpPr>
        <p:spPr>
          <a:xfrm>
            <a:off x="1097280" y="286560"/>
            <a:ext cx="10057320" cy="144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85000"/>
              </a:lnSpc>
            </a:pPr>
            <a:r>
              <a:rPr b="0" lang="en-US" sz="4800" spc="-52" strike="noStrike">
                <a:solidFill>
                  <a:srgbClr val="404040"/>
                </a:solidFill>
                <a:latin typeface="Calibri Light"/>
                <a:ea typeface="DejaVu Sans"/>
              </a:rPr>
              <a:t>Modelo de polímero</a:t>
            </a:r>
            <a:endParaRPr b="0" lang="en-US" sz="4800" spc="-1" strike="noStrike">
              <a:latin typeface="Arial"/>
            </a:endParaRPr>
          </a:p>
        </p:txBody>
      </p:sp>
      <p:sp>
        <p:nvSpPr>
          <p:cNvPr id="301" name="CustomShape 2"/>
          <p:cNvSpPr/>
          <p:nvPr/>
        </p:nvSpPr>
        <p:spPr>
          <a:xfrm>
            <a:off x="0" y="0"/>
            <a:ext cx="12191040" cy="4561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2" name="CustomShape 3"/>
          <p:cNvSpPr/>
          <p:nvPr/>
        </p:nvSpPr>
        <p:spPr>
          <a:xfrm>
            <a:off x="0" y="1295280"/>
            <a:ext cx="12191040" cy="3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03" name="Picture 4" descr=""/>
          <p:cNvPicPr/>
          <p:nvPr/>
        </p:nvPicPr>
        <p:blipFill>
          <a:blip r:embed="rId1"/>
          <a:stretch/>
        </p:blipFill>
        <p:spPr>
          <a:xfrm>
            <a:off x="6074280" y="2819880"/>
            <a:ext cx="5399640" cy="3370680"/>
          </a:xfrm>
          <a:prstGeom prst="rect">
            <a:avLst/>
          </a:prstGeom>
          <a:ln w="9360">
            <a:noFill/>
          </a:ln>
        </p:spPr>
      </p:pic>
      <p:sp>
        <p:nvSpPr>
          <p:cNvPr id="304" name="CustomShape 4"/>
          <p:cNvSpPr/>
          <p:nvPr/>
        </p:nvSpPr>
        <p:spPr>
          <a:xfrm>
            <a:off x="0" y="0"/>
            <a:ext cx="12191040" cy="4561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5" name="CustomShape 5"/>
          <p:cNvSpPr/>
          <p:nvPr/>
        </p:nvSpPr>
        <p:spPr>
          <a:xfrm>
            <a:off x="0" y="1362240"/>
            <a:ext cx="12191040" cy="3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6" name="CustomShape 6"/>
          <p:cNvSpPr/>
          <p:nvPr/>
        </p:nvSpPr>
        <p:spPr>
          <a:xfrm>
            <a:off x="0" y="0"/>
            <a:ext cx="12191040" cy="4561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7" name="CustomShape 7"/>
          <p:cNvSpPr/>
          <p:nvPr/>
        </p:nvSpPr>
        <p:spPr>
          <a:xfrm>
            <a:off x="0" y="1380960"/>
            <a:ext cx="12191040" cy="3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8" name="CustomShape 8"/>
          <p:cNvSpPr/>
          <p:nvPr/>
        </p:nvSpPr>
        <p:spPr>
          <a:xfrm>
            <a:off x="0" y="0"/>
            <a:ext cx="12191040" cy="4561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9" name="CustomShape 9"/>
          <p:cNvSpPr/>
          <p:nvPr/>
        </p:nvSpPr>
        <p:spPr>
          <a:xfrm>
            <a:off x="0" y="1447920"/>
            <a:ext cx="12191040" cy="3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10" name="Picture 2" descr=""/>
          <p:cNvPicPr/>
          <p:nvPr/>
        </p:nvPicPr>
        <p:blipFill>
          <a:blip r:embed="rId2"/>
          <a:stretch/>
        </p:blipFill>
        <p:spPr>
          <a:xfrm>
            <a:off x="1397880" y="2050920"/>
            <a:ext cx="4028040" cy="675360"/>
          </a:xfrm>
          <a:prstGeom prst="rect">
            <a:avLst/>
          </a:prstGeom>
          <a:ln>
            <a:noFill/>
          </a:ln>
        </p:spPr>
      </p:pic>
      <p:sp>
        <p:nvSpPr>
          <p:cNvPr id="311" name="CustomShape 10"/>
          <p:cNvSpPr/>
          <p:nvPr/>
        </p:nvSpPr>
        <p:spPr>
          <a:xfrm>
            <a:off x="0" y="0"/>
            <a:ext cx="12191040" cy="4561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2" name="CustomShape 11"/>
          <p:cNvSpPr/>
          <p:nvPr/>
        </p:nvSpPr>
        <p:spPr>
          <a:xfrm>
            <a:off x="0" y="1133640"/>
            <a:ext cx="12191040" cy="3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3" name="CustomShape 12"/>
          <p:cNvSpPr/>
          <p:nvPr/>
        </p:nvSpPr>
        <p:spPr>
          <a:xfrm>
            <a:off x="0" y="1876320"/>
            <a:ext cx="12191040" cy="3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4" name="CustomShape 13"/>
          <p:cNvSpPr/>
          <p:nvPr/>
        </p:nvSpPr>
        <p:spPr>
          <a:xfrm>
            <a:off x="0" y="0"/>
            <a:ext cx="12191040" cy="4561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15" name="Picture 8" descr=""/>
          <p:cNvPicPr/>
          <p:nvPr/>
        </p:nvPicPr>
        <p:blipFill>
          <a:blip r:embed="rId3"/>
          <a:stretch/>
        </p:blipFill>
        <p:spPr>
          <a:xfrm>
            <a:off x="6413760" y="2024640"/>
            <a:ext cx="4799520" cy="741960"/>
          </a:xfrm>
          <a:prstGeom prst="rect">
            <a:avLst/>
          </a:prstGeom>
          <a:ln>
            <a:noFill/>
          </a:ln>
        </p:spPr>
      </p:pic>
      <p:sp>
        <p:nvSpPr>
          <p:cNvPr id="316" name="CustomShape 14"/>
          <p:cNvSpPr/>
          <p:nvPr/>
        </p:nvSpPr>
        <p:spPr>
          <a:xfrm>
            <a:off x="0" y="1200240"/>
            <a:ext cx="12191040" cy="3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17" name="Picture 11" descr=""/>
          <p:cNvPicPr/>
          <p:nvPr/>
        </p:nvPicPr>
        <p:blipFill>
          <a:blip r:embed="rId4"/>
          <a:stretch/>
        </p:blipFill>
        <p:spPr>
          <a:xfrm>
            <a:off x="1767960" y="2767680"/>
            <a:ext cx="3351600" cy="3437280"/>
          </a:xfrm>
          <a:prstGeom prst="rect">
            <a:avLst/>
          </a:prstGeom>
          <a:ln w="936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03" dur="indefinite" restart="never" nodeType="tmRoot">
          <p:childTnLst>
            <p:seq>
              <p:cTn id="304" dur="indefinite" nodeType="mainSeq">
                <p:childTnLst>
                  <p:par>
                    <p:cTn id="305" fill="hold">
                      <p:stCondLst>
                        <p:cond delay="indefinite"/>
                      </p:stCondLst>
                      <p:childTnLst>
                        <p:par>
                          <p:cTn id="306" fill="hold">
                            <p:stCondLst>
                              <p:cond delay="0"/>
                            </p:stCondLst>
                            <p:childTnLst>
                              <p:par>
                                <p:cTn id="30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9" fill="hold">
                      <p:stCondLst>
                        <p:cond delay="indefinite"/>
                      </p:stCondLst>
                      <p:childTnLst>
                        <p:par>
                          <p:cTn id="310" fill="hold">
                            <p:stCondLst>
                              <p:cond delay="0"/>
                            </p:stCondLst>
                            <p:childTnLst>
                              <p:par>
                                <p:cTn id="31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3" fill="hold">
                      <p:stCondLst>
                        <p:cond delay="indefinite"/>
                      </p:stCondLst>
                      <p:childTnLst>
                        <p:par>
                          <p:cTn id="314" fill="hold">
                            <p:stCondLst>
                              <p:cond delay="0"/>
                            </p:stCondLst>
                            <p:childTnLst>
                              <p:par>
                                <p:cTn id="31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7" fill="hold">
                      <p:stCondLst>
                        <p:cond delay="indefinite"/>
                      </p:stCondLst>
                      <p:childTnLst>
                        <p:par>
                          <p:cTn id="318" fill="hold">
                            <p:stCondLst>
                              <p:cond delay="0"/>
                            </p:stCondLst>
                            <p:childTnLst>
                              <p:par>
                                <p:cTn id="31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CustomShape 1"/>
          <p:cNvSpPr/>
          <p:nvPr/>
        </p:nvSpPr>
        <p:spPr>
          <a:xfrm>
            <a:off x="1097280" y="286560"/>
            <a:ext cx="10057320" cy="144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85000"/>
              </a:lnSpc>
            </a:pPr>
            <a:r>
              <a:rPr b="0" lang="en-US" sz="4800" spc="-52" strike="noStrike">
                <a:solidFill>
                  <a:srgbClr val="404040"/>
                </a:solidFill>
                <a:latin typeface="Calibri Light"/>
                <a:ea typeface="DejaVu Sans"/>
              </a:rPr>
              <a:t>Equipartición???</a:t>
            </a:r>
            <a:endParaRPr b="0" lang="en-US" sz="4800" spc="-1" strike="noStrike">
              <a:latin typeface="Arial"/>
            </a:endParaRPr>
          </a:p>
        </p:txBody>
      </p:sp>
      <p:sp>
        <p:nvSpPr>
          <p:cNvPr id="319" name="CustomShape 2"/>
          <p:cNvSpPr/>
          <p:nvPr/>
        </p:nvSpPr>
        <p:spPr>
          <a:xfrm>
            <a:off x="1097280" y="1845720"/>
            <a:ext cx="10057320" cy="402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21" dur="indefinite" restart="never" nodeType="tmRoot">
          <p:childTnLst>
            <p:seq>
              <p:cTn id="32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CustomShape 1"/>
          <p:cNvSpPr/>
          <p:nvPr/>
        </p:nvSpPr>
        <p:spPr>
          <a:xfrm>
            <a:off x="1097280" y="286560"/>
            <a:ext cx="10057320" cy="144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85000"/>
              </a:lnSpc>
            </a:pPr>
            <a:r>
              <a:rPr b="0" lang="en-US" sz="4800" spc="-52" strike="noStrike">
                <a:solidFill>
                  <a:srgbClr val="404040"/>
                </a:solidFill>
                <a:latin typeface="Calibri Light"/>
                <a:ea typeface="DejaVu Sans"/>
              </a:rPr>
              <a:t>RADIO DE GIRO</a:t>
            </a:r>
            <a:endParaRPr b="0" lang="en-US" sz="4800" spc="-1" strike="noStrike">
              <a:latin typeface="Arial"/>
            </a:endParaRPr>
          </a:p>
        </p:txBody>
      </p:sp>
      <p:pic>
        <p:nvPicPr>
          <p:cNvPr id="321" name="Picture 1" descr=""/>
          <p:cNvPicPr/>
          <p:nvPr/>
        </p:nvPicPr>
        <p:blipFill>
          <a:blip r:embed="rId1"/>
          <a:stretch/>
        </p:blipFill>
        <p:spPr>
          <a:xfrm>
            <a:off x="2231640" y="1776600"/>
            <a:ext cx="7499160" cy="4498920"/>
          </a:xfrm>
          <a:prstGeom prst="rect">
            <a:avLst/>
          </a:prstGeom>
          <a:ln w="9360">
            <a:noFill/>
          </a:ln>
        </p:spPr>
      </p:pic>
      <p:sp>
        <p:nvSpPr>
          <p:cNvPr id="322" name="CustomShape 2"/>
          <p:cNvSpPr/>
          <p:nvPr/>
        </p:nvSpPr>
        <p:spPr>
          <a:xfrm>
            <a:off x="0" y="0"/>
            <a:ext cx="12191040" cy="3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23" name="Picture 1" descr=""/>
          <p:cNvPicPr/>
          <p:nvPr/>
        </p:nvPicPr>
        <p:blipFill>
          <a:blip r:embed="rId2"/>
          <a:stretch/>
        </p:blipFill>
        <p:spPr>
          <a:xfrm>
            <a:off x="6949440" y="4650480"/>
            <a:ext cx="1589760" cy="456120"/>
          </a:xfrm>
          <a:prstGeom prst="rect">
            <a:avLst/>
          </a:prstGeom>
          <a:ln>
            <a:noFill/>
          </a:ln>
        </p:spPr>
      </p:pic>
      <p:sp>
        <p:nvSpPr>
          <p:cNvPr id="324" name="CustomShape 3"/>
          <p:cNvSpPr/>
          <p:nvPr/>
        </p:nvSpPr>
        <p:spPr>
          <a:xfrm>
            <a:off x="0" y="0"/>
            <a:ext cx="12191040" cy="4561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25" name="Picture 3" descr=""/>
          <p:cNvPicPr/>
          <p:nvPr/>
        </p:nvPicPr>
        <p:blipFill>
          <a:blip r:embed="rId3"/>
          <a:stretch/>
        </p:blipFill>
        <p:spPr>
          <a:xfrm>
            <a:off x="3331080" y="2273040"/>
            <a:ext cx="2885040" cy="1351440"/>
          </a:xfrm>
          <a:prstGeom prst="rect">
            <a:avLst/>
          </a:prstGeom>
          <a:ln>
            <a:noFill/>
          </a:ln>
        </p:spPr>
      </p:pic>
      <p:sp>
        <p:nvSpPr>
          <p:cNvPr id="326" name="CustomShape 4"/>
          <p:cNvSpPr/>
          <p:nvPr/>
        </p:nvSpPr>
        <p:spPr>
          <a:xfrm>
            <a:off x="0" y="1809720"/>
            <a:ext cx="12191040" cy="3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23" dur="indefinite" restart="never" nodeType="tmRoot">
          <p:childTnLst>
            <p:seq>
              <p:cTn id="324" dur="indefinite" nodeType="mainSeq">
                <p:childTnLst>
                  <p:par>
                    <p:cTn id="325" fill="hold">
                      <p:stCondLst>
                        <p:cond delay="indefinite"/>
                      </p:stCondLst>
                      <p:childTnLst>
                        <p:par>
                          <p:cTn id="326" fill="hold">
                            <p:stCondLst>
                              <p:cond delay="0"/>
                            </p:stCondLst>
                            <p:childTnLst>
                              <p:par>
                                <p:cTn id="32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9" fill="hold">
                      <p:stCondLst>
                        <p:cond delay="indefinite"/>
                      </p:stCondLst>
                      <p:childTnLst>
                        <p:par>
                          <p:cTn id="330" fill="hold">
                            <p:stCondLst>
                              <p:cond delay="0"/>
                            </p:stCondLst>
                            <p:childTnLst>
                              <p:par>
                                <p:cTn id="33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CustomShape 1"/>
          <p:cNvSpPr/>
          <p:nvPr/>
        </p:nvSpPr>
        <p:spPr>
          <a:xfrm>
            <a:off x="1097280" y="286560"/>
            <a:ext cx="10057320" cy="144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85000"/>
              </a:lnSpc>
            </a:pPr>
            <a:r>
              <a:rPr b="0" lang="en-US" sz="4800" spc="-52" strike="noStrike">
                <a:solidFill>
                  <a:srgbClr val="404040"/>
                </a:solidFill>
                <a:latin typeface="Calibri Light"/>
                <a:ea typeface="DejaVu Sans"/>
              </a:rPr>
              <a:t>RADIO DE GIRO</a:t>
            </a:r>
            <a:endParaRPr b="0" lang="en-US" sz="4800" spc="-1" strike="noStrike">
              <a:latin typeface="Arial"/>
            </a:endParaRPr>
          </a:p>
        </p:txBody>
      </p:sp>
      <p:pic>
        <p:nvPicPr>
          <p:cNvPr id="328" name="Picture 2" descr=""/>
          <p:cNvPicPr/>
          <p:nvPr/>
        </p:nvPicPr>
        <p:blipFill>
          <a:blip r:embed="rId1"/>
          <a:stretch/>
        </p:blipFill>
        <p:spPr>
          <a:xfrm>
            <a:off x="2270880" y="1756800"/>
            <a:ext cx="7642800" cy="4585320"/>
          </a:xfrm>
          <a:prstGeom prst="rect">
            <a:avLst/>
          </a:prstGeom>
          <a:ln w="936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33" dur="indefinite" restart="never" nodeType="tmRoot">
          <p:childTnLst>
            <p:seq>
              <p:cTn id="33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9" name="Picture 2" descr=""/>
          <p:cNvPicPr/>
          <p:nvPr/>
        </p:nvPicPr>
        <p:blipFill>
          <a:blip r:embed="rId1"/>
          <a:stretch/>
        </p:blipFill>
        <p:spPr>
          <a:xfrm>
            <a:off x="2325240" y="1822320"/>
            <a:ext cx="7431840" cy="4458600"/>
          </a:xfrm>
          <a:prstGeom prst="rect">
            <a:avLst/>
          </a:prstGeom>
          <a:ln w="9360">
            <a:noFill/>
          </a:ln>
        </p:spPr>
      </p:pic>
      <p:sp>
        <p:nvSpPr>
          <p:cNvPr id="330" name="CustomShape 1"/>
          <p:cNvSpPr/>
          <p:nvPr/>
        </p:nvSpPr>
        <p:spPr>
          <a:xfrm>
            <a:off x="1097280" y="286560"/>
            <a:ext cx="10057320" cy="144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85000"/>
              </a:lnSpc>
            </a:pPr>
            <a:r>
              <a:rPr b="0" lang="en-US" sz="4800" spc="-52" strike="noStrike">
                <a:solidFill>
                  <a:srgbClr val="404040"/>
                </a:solidFill>
                <a:latin typeface="Calibri Light"/>
                <a:ea typeface="DejaVu Sans"/>
              </a:rPr>
              <a:t>RADIO DE GIRO</a:t>
            </a:r>
            <a:endParaRPr b="0" lang="en-US" sz="4800" spc="-1" strike="noStrike">
              <a:latin typeface="Arial"/>
            </a:endParaRPr>
          </a:p>
        </p:txBody>
      </p:sp>
      <p:sp>
        <p:nvSpPr>
          <p:cNvPr id="331" name="CustomShape 2"/>
          <p:cNvSpPr/>
          <p:nvPr/>
        </p:nvSpPr>
        <p:spPr>
          <a:xfrm>
            <a:off x="0" y="0"/>
            <a:ext cx="12191040" cy="3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32" name="Picture 1" descr=""/>
          <p:cNvPicPr/>
          <p:nvPr/>
        </p:nvPicPr>
        <p:blipFill>
          <a:blip r:embed="rId2"/>
          <a:stretch/>
        </p:blipFill>
        <p:spPr>
          <a:xfrm>
            <a:off x="6949440" y="4650480"/>
            <a:ext cx="1589760" cy="456120"/>
          </a:xfrm>
          <a:prstGeom prst="rect">
            <a:avLst/>
          </a:prstGeom>
          <a:ln>
            <a:noFill/>
          </a:ln>
        </p:spPr>
      </p:pic>
      <p:sp>
        <p:nvSpPr>
          <p:cNvPr id="333" name="CustomShape 3"/>
          <p:cNvSpPr/>
          <p:nvPr/>
        </p:nvSpPr>
        <p:spPr>
          <a:xfrm>
            <a:off x="0" y="0"/>
            <a:ext cx="12191040" cy="4561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34" name="Picture 3" descr=""/>
          <p:cNvPicPr/>
          <p:nvPr/>
        </p:nvPicPr>
        <p:blipFill>
          <a:blip r:embed="rId3"/>
          <a:stretch/>
        </p:blipFill>
        <p:spPr>
          <a:xfrm>
            <a:off x="3331080" y="2273040"/>
            <a:ext cx="2885040" cy="1351440"/>
          </a:xfrm>
          <a:prstGeom prst="rect">
            <a:avLst/>
          </a:prstGeom>
          <a:ln>
            <a:noFill/>
          </a:ln>
        </p:spPr>
      </p:pic>
      <p:sp>
        <p:nvSpPr>
          <p:cNvPr id="335" name="CustomShape 4"/>
          <p:cNvSpPr/>
          <p:nvPr/>
        </p:nvSpPr>
        <p:spPr>
          <a:xfrm>
            <a:off x="0" y="1809720"/>
            <a:ext cx="12191040" cy="3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35" dur="indefinite" restart="never" nodeType="tmRoot">
          <p:childTnLst>
            <p:seq>
              <p:cTn id="33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CustomShape 1"/>
          <p:cNvSpPr/>
          <p:nvPr/>
        </p:nvSpPr>
        <p:spPr>
          <a:xfrm>
            <a:off x="1097280" y="286560"/>
            <a:ext cx="10057320" cy="144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rmAutofit/>
          </a:bodyPr>
          <a:p>
            <a:pPr>
              <a:lnSpc>
                <a:spcPct val="85000"/>
              </a:lnSpc>
            </a:pPr>
            <a:r>
              <a:rPr b="0" lang="en-US" sz="4800" spc="-52" strike="noStrike">
                <a:solidFill>
                  <a:srgbClr val="404040"/>
                </a:solidFill>
                <a:latin typeface="Calibri Light"/>
                <a:ea typeface="DejaVu Sans"/>
              </a:rPr>
              <a:t>Distancia de extremo a extremo </a:t>
            </a:r>
            <a:r>
              <a:rPr b="0" lang="en-US" sz="2800" spc="-52" strike="noStrike">
                <a:solidFill>
                  <a:srgbClr val="404040"/>
                </a:solidFill>
                <a:latin typeface="Calibri Light"/>
                <a:ea typeface="DejaVu Sans"/>
              </a:rPr>
              <a:t>(N=65, k=100)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337" name="Picture 2" descr=""/>
          <p:cNvPicPr/>
          <p:nvPr/>
        </p:nvPicPr>
        <p:blipFill>
          <a:blip r:embed="rId1"/>
          <a:stretch/>
        </p:blipFill>
        <p:spPr>
          <a:xfrm>
            <a:off x="2259720" y="1756800"/>
            <a:ext cx="7536240" cy="4521240"/>
          </a:xfrm>
          <a:prstGeom prst="rect">
            <a:avLst/>
          </a:prstGeom>
          <a:ln w="9360">
            <a:noFill/>
          </a:ln>
        </p:spPr>
      </p:pic>
      <p:sp>
        <p:nvSpPr>
          <p:cNvPr id="338" name="CustomShape 2"/>
          <p:cNvSpPr/>
          <p:nvPr/>
        </p:nvSpPr>
        <p:spPr>
          <a:xfrm>
            <a:off x="0" y="0"/>
            <a:ext cx="12191040" cy="4561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39" name="Picture 3" descr=""/>
          <p:cNvPicPr/>
          <p:nvPr/>
        </p:nvPicPr>
        <p:blipFill>
          <a:blip r:embed="rId2"/>
          <a:stretch/>
        </p:blipFill>
        <p:spPr>
          <a:xfrm>
            <a:off x="5695560" y="3161160"/>
            <a:ext cx="3647160" cy="741960"/>
          </a:xfrm>
          <a:prstGeom prst="rect">
            <a:avLst/>
          </a:prstGeom>
          <a:ln>
            <a:noFill/>
          </a:ln>
        </p:spPr>
      </p:pic>
      <p:sp>
        <p:nvSpPr>
          <p:cNvPr id="340" name="CustomShape 3"/>
          <p:cNvSpPr/>
          <p:nvPr/>
        </p:nvSpPr>
        <p:spPr>
          <a:xfrm>
            <a:off x="0" y="1200240"/>
            <a:ext cx="12191040" cy="3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1" name="CustomShape 4"/>
          <p:cNvSpPr/>
          <p:nvPr/>
        </p:nvSpPr>
        <p:spPr>
          <a:xfrm>
            <a:off x="0" y="0"/>
            <a:ext cx="12191040" cy="4561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2" name="CustomShape 5"/>
          <p:cNvSpPr/>
          <p:nvPr/>
        </p:nvSpPr>
        <p:spPr>
          <a:xfrm>
            <a:off x="0" y="1123920"/>
            <a:ext cx="12191040" cy="3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CustomShape 1"/>
          <p:cNvSpPr/>
          <p:nvPr/>
        </p:nvSpPr>
        <p:spPr>
          <a:xfrm>
            <a:off x="1097280" y="286560"/>
            <a:ext cx="10057320" cy="144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rmAutofit/>
          </a:bodyPr>
          <a:p>
            <a:pPr>
              <a:lnSpc>
                <a:spcPct val="85000"/>
              </a:lnSpc>
            </a:pPr>
            <a:r>
              <a:rPr b="0" lang="en-US" sz="4800" spc="-52" strike="noStrike">
                <a:solidFill>
                  <a:srgbClr val="404040"/>
                </a:solidFill>
                <a:latin typeface="Calibri Light"/>
                <a:ea typeface="DejaVu Sans"/>
              </a:rPr>
              <a:t>Distancia de extremo a extremo </a:t>
            </a:r>
            <a:r>
              <a:rPr b="0" lang="en-US" sz="2800" spc="-52" strike="noStrike">
                <a:solidFill>
                  <a:srgbClr val="404040"/>
                </a:solidFill>
                <a:latin typeface="Calibri Light"/>
                <a:ea typeface="DejaVu Sans"/>
              </a:rPr>
              <a:t>(N=65, k=100)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344" name="Picture 2" descr=""/>
          <p:cNvPicPr/>
          <p:nvPr/>
        </p:nvPicPr>
        <p:blipFill>
          <a:blip r:embed="rId1"/>
          <a:stretch/>
        </p:blipFill>
        <p:spPr>
          <a:xfrm>
            <a:off x="2259720" y="1756800"/>
            <a:ext cx="7536240" cy="4521240"/>
          </a:xfrm>
          <a:prstGeom prst="rect">
            <a:avLst/>
          </a:prstGeom>
          <a:ln w="9360">
            <a:noFill/>
          </a:ln>
        </p:spPr>
      </p:pic>
      <p:sp>
        <p:nvSpPr>
          <p:cNvPr id="345" name="CustomShape 2"/>
          <p:cNvSpPr/>
          <p:nvPr/>
        </p:nvSpPr>
        <p:spPr>
          <a:xfrm>
            <a:off x="0" y="0"/>
            <a:ext cx="12191040" cy="4561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46" name="Picture 3" descr=""/>
          <p:cNvPicPr/>
          <p:nvPr/>
        </p:nvPicPr>
        <p:blipFill>
          <a:blip r:embed="rId2"/>
          <a:stretch/>
        </p:blipFill>
        <p:spPr>
          <a:xfrm>
            <a:off x="5695560" y="3161160"/>
            <a:ext cx="3647160" cy="741960"/>
          </a:xfrm>
          <a:prstGeom prst="rect">
            <a:avLst/>
          </a:prstGeom>
          <a:ln>
            <a:noFill/>
          </a:ln>
        </p:spPr>
      </p:pic>
      <p:sp>
        <p:nvSpPr>
          <p:cNvPr id="347" name="CustomShape 3"/>
          <p:cNvSpPr/>
          <p:nvPr/>
        </p:nvSpPr>
        <p:spPr>
          <a:xfrm>
            <a:off x="0" y="1200240"/>
            <a:ext cx="12191040" cy="3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8" name="CustomShape 4"/>
          <p:cNvSpPr/>
          <p:nvPr/>
        </p:nvSpPr>
        <p:spPr>
          <a:xfrm>
            <a:off x="0" y="0"/>
            <a:ext cx="12191040" cy="4561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49" name="Picture 6" descr=""/>
          <p:cNvPicPr/>
          <p:nvPr/>
        </p:nvPicPr>
        <p:blipFill>
          <a:blip r:embed="rId3"/>
          <a:stretch/>
        </p:blipFill>
        <p:spPr>
          <a:xfrm>
            <a:off x="6962400" y="4075560"/>
            <a:ext cx="970560" cy="665640"/>
          </a:xfrm>
          <a:prstGeom prst="rect">
            <a:avLst/>
          </a:prstGeom>
          <a:ln>
            <a:noFill/>
          </a:ln>
        </p:spPr>
      </p:pic>
      <p:sp>
        <p:nvSpPr>
          <p:cNvPr id="350" name="CustomShape 5"/>
          <p:cNvSpPr/>
          <p:nvPr/>
        </p:nvSpPr>
        <p:spPr>
          <a:xfrm>
            <a:off x="0" y="1123920"/>
            <a:ext cx="12191040" cy="3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CustomShape 1"/>
          <p:cNvSpPr/>
          <p:nvPr/>
        </p:nvSpPr>
        <p:spPr>
          <a:xfrm>
            <a:off x="1097280" y="286560"/>
            <a:ext cx="10057320" cy="144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85000"/>
              </a:lnSpc>
            </a:pPr>
            <a:r>
              <a:rPr b="0" lang="en-US" sz="4800" spc="-52" strike="noStrike">
                <a:solidFill>
                  <a:srgbClr val="404040"/>
                </a:solidFill>
                <a:latin typeface="Calibri Light"/>
                <a:ea typeface="DejaVu Sans"/>
              </a:rPr>
              <a:t>Distancia de extremo a extremo </a:t>
            </a:r>
            <a:r>
              <a:rPr b="0" lang="en-US" sz="2800" spc="-52" strike="noStrike">
                <a:solidFill>
                  <a:srgbClr val="404040"/>
                </a:solidFill>
                <a:latin typeface="Calibri Light"/>
                <a:ea typeface="DejaVu Sans"/>
              </a:rPr>
              <a:t>(N=65, k=1000)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352" name="Picture 2" descr=""/>
          <p:cNvPicPr/>
          <p:nvPr/>
        </p:nvPicPr>
        <p:blipFill>
          <a:blip r:embed="rId1"/>
          <a:stretch/>
        </p:blipFill>
        <p:spPr>
          <a:xfrm>
            <a:off x="2318760" y="1768680"/>
            <a:ext cx="7464240" cy="4478040"/>
          </a:xfrm>
          <a:prstGeom prst="rect">
            <a:avLst/>
          </a:prstGeom>
          <a:ln w="9360">
            <a:noFill/>
          </a:ln>
        </p:spPr>
      </p:pic>
      <p:pic>
        <p:nvPicPr>
          <p:cNvPr id="353" name="Picture 3" descr=""/>
          <p:cNvPicPr/>
          <p:nvPr/>
        </p:nvPicPr>
        <p:blipFill>
          <a:blip r:embed="rId2"/>
          <a:stretch/>
        </p:blipFill>
        <p:spPr>
          <a:xfrm>
            <a:off x="5695560" y="3161160"/>
            <a:ext cx="3647160" cy="741960"/>
          </a:xfrm>
          <a:prstGeom prst="rect">
            <a:avLst/>
          </a:prstGeom>
          <a:ln>
            <a:noFill/>
          </a:ln>
        </p:spPr>
      </p:pic>
      <p:pic>
        <p:nvPicPr>
          <p:cNvPr id="354" name="Picture 6" descr=""/>
          <p:cNvPicPr/>
          <p:nvPr/>
        </p:nvPicPr>
        <p:blipFill>
          <a:blip r:embed="rId3"/>
          <a:stretch/>
        </p:blipFill>
        <p:spPr>
          <a:xfrm>
            <a:off x="6962400" y="4075560"/>
            <a:ext cx="970560" cy="665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CustomShape 1"/>
          <p:cNvSpPr/>
          <p:nvPr/>
        </p:nvSpPr>
        <p:spPr>
          <a:xfrm>
            <a:off x="1097280" y="286560"/>
            <a:ext cx="10057320" cy="144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85000"/>
              </a:lnSpc>
            </a:pPr>
            <a:r>
              <a:rPr b="0" lang="en-US" sz="4800" spc="-52" strike="noStrike">
                <a:solidFill>
                  <a:srgbClr val="404040"/>
                </a:solidFill>
                <a:latin typeface="Calibri Light"/>
                <a:ea typeface="DejaVu Sans"/>
              </a:rPr>
              <a:t>Algoritmos de simulación</a:t>
            </a:r>
            <a:endParaRPr b="0" lang="en-US" sz="48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146" name="Formula 2"/>
              <p:cNvSpPr txBox="1"/>
              <p:nvPr/>
            </p:nvSpPr>
            <p:spPr>
              <a:xfrm>
                <a:off x="927720" y="2443320"/>
                <a:ext cx="7457040" cy="81684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b>
                      <m:e>
                        <m:r>
                          <m:t xml:space="preserve">𝑥</m:t>
                        </m:r>
                      </m:e>
                      <m:sub>
                        <m:r>
                          <m:t xml:space="preserve">𝑖</m:t>
                        </m:r>
                        <m:r>
                          <m:t xml:space="preserve">+</m:t>
                        </m:r>
                        <m:r>
                          <m:t xml:space="preserve">1</m:t>
                        </m:r>
                      </m:sub>
                    </m:sSub>
                    <m:r>
                      <m:t xml:space="preserve">=</m:t>
                    </m:r>
                    <m:sSub>
                      <m:e>
                        <m:r>
                          <m:t xml:space="preserve">𝑥</m:t>
                        </m:r>
                      </m:e>
                      <m:sub>
                        <m:r>
                          <m:t xml:space="preserve">𝑖</m:t>
                        </m:r>
                      </m:sub>
                    </m:sSub>
                    <m:r>
                      <m:t xml:space="preserve">+</m:t>
                    </m:r>
                    <m:sSub>
                      <m:e>
                        <m:r>
                          <m:t xml:space="preserve">𝑣</m:t>
                        </m:r>
                      </m:e>
                      <m:sub>
                        <m:r>
                          <m:t xml:space="preserve">𝑖</m:t>
                        </m:r>
                      </m:sub>
                    </m:sSub>
                    <m:r>
                      <m:t xml:space="preserve">𝑏</m:t>
                    </m:r>
                    <m:r>
                      <m:t xml:space="preserve">h</m:t>
                    </m:r>
                    <m:r>
                      <m:t xml:space="preserve">+</m:t>
                    </m:r>
                    <m:f>
                      <m:num>
                        <m:r>
                          <m:t xml:space="preserve">𝑏</m:t>
                        </m:r>
                        <m:r>
                          <m:t xml:space="preserve">h</m:t>
                        </m:r>
                      </m:num>
                      <m:den>
                        <m:r>
                          <m:t xml:space="preserve">2</m:t>
                        </m:r>
                        <m:r>
                          <m:t xml:space="preserve">𝑚</m:t>
                        </m:r>
                      </m:den>
                    </m:f>
                    <m:d>
                      <m:dPr>
                        <m:begChr m:val="["/>
                        <m:endChr m:val="]"/>
                      </m:dPr>
                      <m:e>
                        <m:r>
                          <m:t xml:space="preserve">f</m:t>
                        </m:r>
                        <m:d>
                          <m:dPr>
                            <m:begChr m:val="("/>
                            <m:endChr m:val=")"/>
                          </m:dPr>
                          <m:e>
                            <m:sSub>
                              <m:e>
                                <m:r>
                                  <m:t xml:space="preserve">x</m:t>
                                </m:r>
                              </m:e>
                              <m:sub>
                                <m:r>
                                  <m:t xml:space="preserve">i</m:t>
                                </m:r>
                              </m:sub>
                            </m:sSub>
                            <m:r>
                              <m:t xml:space="preserve">,</m:t>
                            </m:r>
                            <m:sSub>
                              <m:e>
                                <m:r>
                                  <m:t xml:space="preserve">v</m:t>
                                </m:r>
                              </m:e>
                              <m:sub>
                                <m:r>
                                  <m:t xml:space="preserve">i</m:t>
                                </m:r>
                              </m:sub>
                            </m:sSub>
                            <m:r>
                              <m:t xml:space="preserve">,</m:t>
                            </m:r>
                            <m:sSub>
                              <m:e>
                                <m:r>
                                  <m:t xml:space="preserve">t</m:t>
                                </m:r>
                              </m:e>
                              <m:sub>
                                <m:r>
                                  <m:t xml:space="preserve">i</m:t>
                                </m:r>
                              </m:sub>
                            </m:sSub>
                          </m:e>
                        </m:d>
                        <m:r>
                          <m:t xml:space="preserve">h</m:t>
                        </m:r>
                        <m:r>
                          <m:t xml:space="preserve">+</m:t>
                        </m:r>
                        <m:sSup>
                          <m:e>
                            <m:d>
                              <m:dPr>
                                <m:begChr m:val="("/>
                                <m:endChr m:val=")"/>
                              </m:dPr>
                              <m:e>
                                <m:sSub>
                                  <m:e>
                                    <m:r>
                                      <m:t xml:space="preserve">𝑐</m:t>
                                    </m:r>
                                  </m:e>
                                  <m:sub>
                                    <m:r>
                                      <m:t xml:space="preserve">0</m:t>
                                    </m:r>
                                  </m:sub>
                                </m:sSub>
                                <m:r>
                                  <m:t xml:space="preserve">h</m:t>
                                </m:r>
                              </m:e>
                            </m:d>
                          </m:e>
                          <m:sup>
                            <m:f>
                              <m:fPr>
                                <m:type m:val="lin"/>
                              </m:fPr>
                              <m:num>
                                <m:r>
                                  <m:t xml:space="preserve">1</m:t>
                                </m:r>
                              </m:num>
                              <m:den>
                                <m:r>
                                  <m:t xml:space="preserve">2</m:t>
                                </m:r>
                              </m:den>
                            </m:f>
                          </m:sup>
                        </m:sSup>
                        <m:r>
                          <m:t xml:space="preserve">𝜉</m:t>
                        </m:r>
                      </m:e>
                    </m:d>
                  </m:oMath>
                </a14:m>
              </a:p>
            </p:txBody>
          </p:sp>
        </mc:Choice>
        <mc:Fallback/>
      </mc:AlternateContent>
      <p:sp>
        <p:nvSpPr>
          <p:cNvPr id="147" name="CustomShape 3"/>
          <p:cNvSpPr/>
          <p:nvPr/>
        </p:nvSpPr>
        <p:spPr>
          <a:xfrm>
            <a:off x="927720" y="2443320"/>
            <a:ext cx="7457040" cy="816840"/>
          </a:xfrm>
          <a:prstGeom prst="rect">
            <a:avLst/>
          </a:pr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 </a:t>
            </a:r>
            <a:endParaRPr b="0" lang="en-US" sz="18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148" name="Formula 4"/>
              <p:cNvSpPr txBox="1"/>
              <p:nvPr/>
            </p:nvSpPr>
            <p:spPr>
              <a:xfrm>
                <a:off x="927720" y="3323160"/>
                <a:ext cx="9517320" cy="81684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b>
                      <m:e>
                        <m:r>
                          <m:t xml:space="preserve">𝑣</m:t>
                        </m:r>
                      </m:e>
                      <m:sub>
                        <m:r>
                          <m:t xml:space="preserve">𝑖</m:t>
                        </m:r>
                        <m:r>
                          <m:t xml:space="preserve">+</m:t>
                        </m:r>
                        <m:r>
                          <m:t xml:space="preserve">1</m:t>
                        </m:r>
                      </m:sub>
                    </m:sSub>
                    <m:r>
                      <m:t xml:space="preserve">=</m:t>
                    </m:r>
                    <m:r>
                      <m:t xml:space="preserve">𝑎</m:t>
                    </m:r>
                    <m:sSub>
                      <m:e>
                        <m:r>
                          <m:t xml:space="preserve">𝑣</m:t>
                        </m:r>
                      </m:e>
                      <m:sub>
                        <m:r>
                          <m:t xml:space="preserve">𝑖</m:t>
                        </m:r>
                      </m:sub>
                    </m:sSub>
                    <m:r>
                      <m:t xml:space="preserve">+</m:t>
                    </m:r>
                    <m:f>
                      <m:num>
                        <m:r>
                          <m:t xml:space="preserve">h</m:t>
                        </m:r>
                      </m:num>
                      <m:den>
                        <m:r>
                          <m:t xml:space="preserve">2</m:t>
                        </m:r>
                        <m:r>
                          <m:t xml:space="preserve">𝑚</m:t>
                        </m:r>
                      </m:den>
                    </m:f>
                    <m:d>
                      <m:dPr>
                        <m:begChr m:val="("/>
                        <m:endChr m:val=")"/>
                      </m:dPr>
                      <m:e>
                        <m:r>
                          <m:t xml:space="preserve">𝑎𝑓</m:t>
                        </m:r>
                        <m:d>
                          <m:dPr>
                            <m:begChr m:val="("/>
                            <m:endChr m:val=")"/>
                          </m:dPr>
                          <m:e>
                            <m:sSub>
                              <m:e>
                                <m:r>
                                  <m:t xml:space="preserve">𝑥</m:t>
                                </m:r>
                              </m:e>
                              <m:sub>
                                <m:r>
                                  <m:t xml:space="preserve">𝑖</m:t>
                                </m:r>
                              </m:sub>
                            </m:sSub>
                            <m:r>
                              <m:t xml:space="preserve">,</m:t>
                            </m:r>
                            <m:sSub>
                              <m:e>
                                <m:r>
                                  <m:t xml:space="preserve">𝑣</m:t>
                                </m:r>
                              </m:e>
                              <m:sub>
                                <m:r>
                                  <m:t xml:space="preserve">𝑖</m:t>
                                </m:r>
                              </m:sub>
                            </m:sSub>
                            <m:r>
                              <m:t xml:space="preserve">,</m:t>
                            </m:r>
                            <m:sSub>
                              <m:e>
                                <m:r>
                                  <m:t xml:space="preserve">𝑡</m:t>
                                </m:r>
                              </m:e>
                              <m:sub>
                                <m:r>
                                  <m:t xml:space="preserve">𝑖</m:t>
                                </m:r>
                              </m:sub>
                            </m:sSub>
                          </m:e>
                        </m:d>
                        <m:r>
                          <m:t xml:space="preserve">+</m:t>
                        </m:r>
                        <m:r>
                          <m:t xml:space="preserve">𝑓</m:t>
                        </m:r>
                        <m:d>
                          <m:dPr>
                            <m:begChr m:val="("/>
                            <m:endChr m:val=")"/>
                          </m:dPr>
                          <m:e>
                            <m:sSub>
                              <m:e>
                                <m:r>
                                  <m:t xml:space="preserve">𝑥</m:t>
                                </m:r>
                              </m:e>
                              <m:sub>
                                <m:r>
                                  <m:t xml:space="preserve">𝑖</m:t>
                                </m:r>
                                <m:r>
                                  <m:t xml:space="preserve">+</m:t>
                                </m:r>
                                <m:r>
                                  <m:t xml:space="preserve">1</m:t>
                                </m:r>
                              </m:sub>
                            </m:sSub>
                            <m:r>
                              <m:t xml:space="preserve">,</m:t>
                            </m:r>
                            <m:sSub>
                              <m:e>
                                <m:r>
                                  <m:t xml:space="preserve">𝑣</m:t>
                                </m:r>
                              </m:e>
                              <m:sub>
                                <m:r>
                                  <m:t xml:space="preserve">𝑖</m:t>
                                </m:r>
                              </m:sub>
                            </m:sSub>
                            <m:r>
                              <m:t xml:space="preserve">,</m:t>
                            </m:r>
                            <m:sSub>
                              <m:e>
                                <m:r>
                                  <m:t xml:space="preserve">𝑡</m:t>
                                </m:r>
                              </m:e>
                              <m:sub>
                                <m:r>
                                  <m:t xml:space="preserve">𝑖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m:t xml:space="preserve">+</m:t>
                    </m:r>
                    <m:f>
                      <m:num>
                        <m:r>
                          <m:t xml:space="preserve">𝑏</m:t>
                        </m:r>
                      </m:num>
                      <m:den>
                        <m:r>
                          <m:t xml:space="preserve">𝑚</m:t>
                        </m:r>
                      </m:den>
                    </m:f>
                    <m:sSup>
                      <m:e>
                        <m:d>
                          <m:dPr>
                            <m:begChr m:val="("/>
                            <m:endChr m:val=")"/>
                          </m:dPr>
                          <m:e>
                            <m:sSub>
                              <m:e>
                                <m:r>
                                  <m:t xml:space="preserve">𝑐</m:t>
                                </m:r>
                              </m:e>
                              <m:sub>
                                <m:r>
                                  <m:t xml:space="preserve">0</m:t>
                                </m:r>
                              </m:sub>
                            </m:sSub>
                            <m:r>
                              <m:t xml:space="preserve">h</m:t>
                            </m:r>
                          </m:e>
                        </m:d>
                      </m:e>
                      <m:sup>
                        <m:f>
                          <m:fPr>
                            <m:type m:val="lin"/>
                          </m:fPr>
                          <m:num>
                            <m:r>
                              <m:t xml:space="preserve">1</m:t>
                            </m:r>
                          </m:num>
                          <m:den>
                            <m:r>
                              <m:t xml:space="preserve">2</m:t>
                            </m:r>
                          </m:den>
                        </m:f>
                      </m:sup>
                    </m:sSup>
                    <m:r>
                      <m:t xml:space="preserve">𝜉</m:t>
                    </m:r>
                  </m:oMath>
                </a14:m>
              </a:p>
            </p:txBody>
          </p:sp>
        </mc:Choice>
        <mc:Fallback/>
      </mc:AlternateContent>
      <p:sp>
        <p:nvSpPr>
          <p:cNvPr id="149" name="CustomShape 5"/>
          <p:cNvSpPr/>
          <p:nvPr/>
        </p:nvSpPr>
        <p:spPr>
          <a:xfrm>
            <a:off x="927720" y="3323160"/>
            <a:ext cx="9517320" cy="816840"/>
          </a:xfrm>
          <a:prstGeom prst="rect">
            <a:avLst/>
          </a:prstGeom>
          <a:blipFill rotWithShape="0">
            <a:blip r:embed="rId2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 </a:t>
            </a:r>
            <a:endParaRPr b="0" lang="en-US" sz="18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150" name="Formula 6"/>
              <p:cNvSpPr txBox="1"/>
              <p:nvPr/>
            </p:nvSpPr>
            <p:spPr>
              <a:xfrm>
                <a:off x="927720" y="5029200"/>
                <a:ext cx="2994480" cy="93816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𝑎</m:t>
                    </m:r>
                    <m:r>
                      <m:t xml:space="preserve">=</m:t>
                    </m:r>
                    <m:f>
                      <m:num>
                        <m:r>
                          <m:t xml:space="preserve">1</m:t>
                        </m:r>
                        <m:r>
                          <m:t xml:space="preserve">−</m:t>
                        </m:r>
                        <m:f>
                          <m:num>
                            <m:r>
                              <m:t xml:space="preserve">η</m:t>
                            </m:r>
                            <m:r>
                              <m:t xml:space="preserve">h</m:t>
                            </m:r>
                          </m:num>
                          <m:den>
                            <m:r>
                              <m:t xml:space="preserve">2</m:t>
                            </m:r>
                            <m:r>
                              <m:t xml:space="preserve">𝑚</m:t>
                            </m:r>
                          </m:den>
                        </m:f>
                      </m:num>
                      <m:den>
                        <m:r>
                          <m:t xml:space="preserve">1</m:t>
                        </m:r>
                        <m:r>
                          <m:t xml:space="preserve">+</m:t>
                        </m:r>
                        <m:f>
                          <m:num>
                            <m:r>
                              <m:t xml:space="preserve">η</m:t>
                            </m:r>
                            <m:r>
                              <m:t xml:space="preserve">h</m:t>
                            </m:r>
                          </m:num>
                          <m:den>
                            <m:r>
                              <m:t xml:space="preserve">2</m:t>
                            </m:r>
                            <m:r>
                              <m:t xml:space="preserve">𝑚</m:t>
                            </m:r>
                          </m:den>
                        </m:f>
                      </m:den>
                    </m:f>
                    <m:r>
                      <m:t xml:space="preserve">;</m:t>
                    </m:r>
                    <m:r>
                      <m:t xml:space="preserve">𝑏</m:t>
                    </m:r>
                    <m:r>
                      <m:t xml:space="preserve">=</m:t>
                    </m:r>
                    <m:f>
                      <m:num>
                        <m:r>
                          <m:t xml:space="preserve">1</m:t>
                        </m:r>
                      </m:num>
                      <m:den>
                        <m:r>
                          <m:t xml:space="preserve">1</m:t>
                        </m:r>
                        <m:r>
                          <m:t xml:space="preserve">+</m:t>
                        </m:r>
                        <m:f>
                          <m:num>
                            <m:r>
                              <m:t xml:space="preserve">η</m:t>
                            </m:r>
                            <m:r>
                              <m:t xml:space="preserve">h</m:t>
                            </m:r>
                          </m:num>
                          <m:den>
                            <m:r>
                              <m:t xml:space="preserve">2</m:t>
                            </m:r>
                            <m:r>
                              <m:t xml:space="preserve">𝑚</m:t>
                            </m:r>
                          </m:den>
                        </m:f>
                      </m:den>
                    </m:f>
                  </m:oMath>
                </a14:m>
              </a:p>
            </p:txBody>
          </p:sp>
        </mc:Choice>
        <mc:Fallback/>
      </mc:AlternateContent>
      <p:sp>
        <p:nvSpPr>
          <p:cNvPr id="151" name="CustomShape 7"/>
          <p:cNvSpPr/>
          <p:nvPr/>
        </p:nvSpPr>
        <p:spPr>
          <a:xfrm>
            <a:off x="927720" y="5029200"/>
            <a:ext cx="2994480" cy="938160"/>
          </a:xfrm>
          <a:prstGeom prst="rect">
            <a:avLst/>
          </a:prstGeom>
          <a:blipFill rotWithShape="0">
            <a:blip r:embed="rId3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 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2" name="CustomShape 8"/>
          <p:cNvSpPr/>
          <p:nvPr/>
        </p:nvSpPr>
        <p:spPr>
          <a:xfrm flipV="1">
            <a:off x="1362600" y="4955400"/>
            <a:ext cx="859680" cy="931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rgbClr val="e48312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53" name="CustomShape 9"/>
          <p:cNvSpPr/>
          <p:nvPr/>
        </p:nvSpPr>
        <p:spPr>
          <a:xfrm flipV="1">
            <a:off x="2823840" y="4947840"/>
            <a:ext cx="993960" cy="1018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rgbClr val="e48312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54" name="CustomShape 10"/>
          <p:cNvSpPr/>
          <p:nvPr/>
        </p:nvSpPr>
        <p:spPr>
          <a:xfrm>
            <a:off x="2113200" y="4588200"/>
            <a:ext cx="32436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a2af92"/>
                </a:solidFill>
                <a:latin typeface="Calibri"/>
                <a:ea typeface="DejaVu Sans"/>
              </a:rPr>
              <a:t>1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5" name="CustomShape 11"/>
          <p:cNvSpPr/>
          <p:nvPr/>
        </p:nvSpPr>
        <p:spPr>
          <a:xfrm>
            <a:off x="3809880" y="4588200"/>
            <a:ext cx="32436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a2af92"/>
                </a:solidFill>
                <a:latin typeface="Calibri"/>
                <a:ea typeface="DejaVu Sans"/>
              </a:rPr>
              <a:t>1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6" name="CustomShape 12"/>
          <p:cNvSpPr/>
          <p:nvPr/>
        </p:nvSpPr>
        <p:spPr>
          <a:xfrm>
            <a:off x="927720" y="3323160"/>
            <a:ext cx="7220160" cy="912600"/>
          </a:xfrm>
          <a:prstGeom prst="rect">
            <a:avLst/>
          </a:prstGeom>
          <a:noFill/>
          <a:ln w="15840">
            <a:solidFill>
              <a:srgbClr val="a2af9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7" name="CustomShape 13"/>
          <p:cNvSpPr/>
          <p:nvPr/>
        </p:nvSpPr>
        <p:spPr>
          <a:xfrm>
            <a:off x="927720" y="2443320"/>
            <a:ext cx="5454000" cy="878400"/>
          </a:xfrm>
          <a:prstGeom prst="rect">
            <a:avLst/>
          </a:prstGeom>
          <a:noFill/>
          <a:ln w="15840">
            <a:solidFill>
              <a:srgbClr val="a2af9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8" name="CustomShape 14"/>
          <p:cNvSpPr/>
          <p:nvPr/>
        </p:nvSpPr>
        <p:spPr>
          <a:xfrm>
            <a:off x="6669720" y="2443320"/>
            <a:ext cx="1715040" cy="878400"/>
          </a:xfrm>
          <a:prstGeom prst="rect">
            <a:avLst/>
          </a:prstGeom>
          <a:noFill/>
          <a:ln w="1584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9" name="CustomShape 15"/>
          <p:cNvSpPr/>
          <p:nvPr/>
        </p:nvSpPr>
        <p:spPr>
          <a:xfrm>
            <a:off x="8507520" y="3323160"/>
            <a:ext cx="1872720" cy="912600"/>
          </a:xfrm>
          <a:prstGeom prst="rect">
            <a:avLst/>
          </a:prstGeom>
          <a:noFill/>
          <a:ln w="1584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0" name="CustomShape 16"/>
          <p:cNvSpPr/>
          <p:nvPr/>
        </p:nvSpPr>
        <p:spPr>
          <a:xfrm>
            <a:off x="5443560" y="4718880"/>
            <a:ext cx="166104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a2af92"/>
                </a:solidFill>
                <a:latin typeface="Calibri"/>
                <a:ea typeface="DejaVu Sans"/>
              </a:rPr>
              <a:t>Determinista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61" name="CustomShape 17"/>
          <p:cNvSpPr/>
          <p:nvPr/>
        </p:nvSpPr>
        <p:spPr>
          <a:xfrm>
            <a:off x="5446080" y="5129640"/>
            <a:ext cx="147672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0000"/>
                </a:solidFill>
                <a:latin typeface="Calibri"/>
                <a:ea typeface="DejaVu Sans"/>
              </a:rPr>
              <a:t>Estocástica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7" dur="indefinite" restart="never" nodeType="tmRoot">
          <p:childTnLst>
            <p:seq>
              <p:cTn id="48" dur="indefinite" nodeType="mainSeq">
                <p:childTnLst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CustomShape 1"/>
          <p:cNvSpPr/>
          <p:nvPr/>
        </p:nvSpPr>
        <p:spPr>
          <a:xfrm>
            <a:off x="1097280" y="286560"/>
            <a:ext cx="10057320" cy="144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85000"/>
              </a:lnSpc>
            </a:pPr>
            <a:r>
              <a:rPr b="0" lang="en-US" sz="4800" spc="-52" strike="noStrike">
                <a:solidFill>
                  <a:srgbClr val="404040"/>
                </a:solidFill>
                <a:latin typeface="Calibri Light"/>
                <a:ea typeface="DejaVu Sans"/>
              </a:rPr>
              <a:t>Algoritmos de simulación</a:t>
            </a:r>
            <a:endParaRPr b="0" lang="en-US" sz="48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163" name="Formula 2"/>
              <p:cNvSpPr txBox="1"/>
              <p:nvPr/>
            </p:nvSpPr>
            <p:spPr>
              <a:xfrm>
                <a:off x="1519560" y="2232360"/>
                <a:ext cx="3431520" cy="44604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b>
                      <m:e>
                        <m:r>
                          <m:t xml:space="preserve">𝑔</m:t>
                        </m:r>
                      </m:e>
                      <m:sub>
                        <m:r>
                          <m:t xml:space="preserve">1</m:t>
                        </m:r>
                        <m:r>
                          <m:t xml:space="preserve">𝑥</m:t>
                        </m:r>
                      </m:sub>
                    </m:sSub>
                    <m:r>
                      <m:t xml:space="preserve">=</m:t>
                    </m:r>
                    <m:sSub>
                      <m:e>
                        <m:r>
                          <m:t xml:space="preserve">𝑣</m:t>
                        </m:r>
                      </m:e>
                      <m:sub>
                        <m:r>
                          <m:t xml:space="preserve">𝑖</m:t>
                        </m:r>
                      </m:sub>
                    </m:sSub>
                    <m:r>
                      <m:t xml:space="preserve">+</m:t>
                    </m:r>
                    <m:sSup>
                      <m:e>
                        <m:d>
                          <m:dPr>
                            <m:begChr m:val="("/>
                            <m:endChr m:val=")"/>
                          </m:dPr>
                          <m:e>
                            <m:sSub>
                              <m:e>
                                <m:r>
                                  <m:t xml:space="preserve">𝑐</m:t>
                                </m:r>
                              </m:e>
                              <m:sub>
                                <m:r>
                                  <m:t xml:space="preserve">0</m:t>
                                </m:r>
                              </m:sub>
                            </m:sSub>
                            <m:r>
                              <m:t xml:space="preserve">h</m:t>
                            </m:r>
                          </m:e>
                        </m:d>
                      </m:e>
                      <m:sup>
                        <m:f>
                          <m:fPr>
                            <m:type m:val="lin"/>
                          </m:fPr>
                          <m:num>
                            <m:r>
                              <m:t xml:space="preserve">1</m:t>
                            </m:r>
                          </m:num>
                          <m:den>
                            <m:r>
                              <m:t xml:space="preserve">2</m:t>
                            </m:r>
                          </m:den>
                        </m:f>
                      </m:sup>
                    </m:sSup>
                    <m:sSub>
                      <m:e>
                        <m:r>
                          <m:t xml:space="preserve">𝜉</m:t>
                        </m:r>
                      </m:e>
                      <m:sub>
                        <m:r>
                          <m:t xml:space="preserve">2</m:t>
                        </m:r>
                      </m:sub>
                    </m:sSub>
                  </m:oMath>
                </a14:m>
              </a:p>
            </p:txBody>
          </p:sp>
        </mc:Choice>
        <mc:Fallback/>
      </mc:AlternateContent>
      <p:sp>
        <p:nvSpPr>
          <p:cNvPr id="164" name="CustomShape 3"/>
          <p:cNvSpPr/>
          <p:nvPr/>
        </p:nvSpPr>
        <p:spPr>
          <a:xfrm>
            <a:off x="1519560" y="2232360"/>
            <a:ext cx="3431520" cy="446040"/>
          </a:xfrm>
          <a:prstGeom prst="rect">
            <a:avLst/>
          </a:pr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 </a:t>
            </a:r>
            <a:endParaRPr b="0" lang="en-US" sz="18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165" name="Formula 4"/>
              <p:cNvSpPr txBox="1"/>
              <p:nvPr/>
            </p:nvSpPr>
            <p:spPr>
              <a:xfrm>
                <a:off x="1519560" y="2679120"/>
                <a:ext cx="4389480" cy="48528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b>
                      <m:e>
                        <m:r>
                          <m:t xml:space="preserve">𝑔</m:t>
                        </m:r>
                      </m:e>
                      <m:sub>
                        <m:r>
                          <m:t xml:space="preserve">1</m:t>
                        </m:r>
                        <m:r>
                          <m:t xml:space="preserve">𝑣</m:t>
                        </m:r>
                      </m:sub>
                    </m:sSub>
                    <m:r>
                      <m:t xml:space="preserve">=</m:t>
                    </m:r>
                    <m:r>
                      <m:t xml:space="preserve">𝑓</m:t>
                    </m:r>
                    <m:d>
                      <m:dPr>
                        <m:begChr m:val="("/>
                        <m:endChr m:val=")"/>
                      </m:dPr>
                      <m:e>
                        <m:sSub>
                          <m:e>
                            <m:r>
                              <m:t xml:space="preserve">𝑥</m:t>
                            </m:r>
                          </m:e>
                          <m:sub>
                            <m:r>
                              <m:t xml:space="preserve">𝑖</m:t>
                            </m:r>
                          </m:sub>
                        </m:sSub>
                        <m:r>
                          <m:t xml:space="preserve">,</m:t>
                        </m:r>
                        <m:sSub>
                          <m:e>
                            <m:r>
                              <m:t xml:space="preserve">𝑣</m:t>
                            </m:r>
                          </m:e>
                          <m:sub>
                            <m:r>
                              <m:t xml:space="preserve">𝑖</m:t>
                            </m:r>
                          </m:sub>
                        </m:sSub>
                        <m:r>
                          <m:t xml:space="preserve">+</m:t>
                        </m:r>
                        <m:sSup>
                          <m:e>
                            <m:d>
                              <m:dPr>
                                <m:begChr m:val="("/>
                                <m:endChr m:val=")"/>
                              </m:dPr>
                              <m:e>
                                <m:sSub>
                                  <m:e>
                                    <m:r>
                                      <m:t xml:space="preserve">𝑐</m:t>
                                    </m:r>
                                  </m:e>
                                  <m:sub>
                                    <m:r>
                                      <m:t xml:space="preserve">0</m:t>
                                    </m:r>
                                  </m:sub>
                                </m:sSub>
                                <m:r>
                                  <m:t xml:space="preserve">h</m:t>
                                </m:r>
                              </m:e>
                            </m:d>
                          </m:e>
                          <m:sup>
                            <m:f>
                              <m:fPr>
                                <m:type m:val="lin"/>
                              </m:fPr>
                              <m:num>
                                <m:r>
                                  <m:t xml:space="preserve">1</m:t>
                                </m:r>
                              </m:num>
                              <m:den>
                                <m:r>
                                  <m:t xml:space="preserve">2</m:t>
                                </m:r>
                              </m:den>
                            </m:f>
                          </m:sup>
                        </m:sSup>
                        <m:sSub>
                          <m:e>
                            <m:r>
                              <m:t xml:space="preserve">𝜉</m:t>
                            </m:r>
                          </m:e>
                          <m:sub>
                            <m:r>
                              <m:t xml:space="preserve">2</m:t>
                            </m:r>
                          </m:sub>
                        </m:sSub>
                      </m:e>
                    </m:d>
                  </m:oMath>
                </a14:m>
              </a:p>
            </p:txBody>
          </p:sp>
        </mc:Choice>
        <mc:Fallback/>
      </mc:AlternateContent>
      <p:sp>
        <p:nvSpPr>
          <p:cNvPr id="166" name="CustomShape 5"/>
          <p:cNvSpPr/>
          <p:nvPr/>
        </p:nvSpPr>
        <p:spPr>
          <a:xfrm>
            <a:off x="1519560" y="2679120"/>
            <a:ext cx="4389480" cy="485280"/>
          </a:xfrm>
          <a:prstGeom prst="rect">
            <a:avLst/>
          </a:prstGeom>
          <a:blipFill rotWithShape="0">
            <a:blip r:embed="rId2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 </a:t>
            </a:r>
            <a:endParaRPr b="0" lang="en-US" sz="18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167" name="Formula 6"/>
              <p:cNvSpPr txBox="1"/>
              <p:nvPr/>
            </p:nvSpPr>
            <p:spPr>
              <a:xfrm>
                <a:off x="1519560" y="3165480"/>
                <a:ext cx="2570400" cy="42984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b>
                      <m:e>
                        <m:r>
                          <m:t xml:space="preserve">𝑔</m:t>
                        </m:r>
                      </m:e>
                      <m:sub>
                        <m:r>
                          <m:t xml:space="preserve">2</m:t>
                        </m:r>
                        <m:r>
                          <m:t xml:space="preserve">𝑥</m:t>
                        </m:r>
                      </m:sub>
                    </m:sSub>
                    <m:r>
                      <m:t xml:space="preserve">=</m:t>
                    </m:r>
                    <m:sSub>
                      <m:e>
                        <m:r>
                          <m:t xml:space="preserve">𝑣</m:t>
                        </m:r>
                      </m:e>
                      <m:sub>
                        <m:r>
                          <m:t xml:space="preserve">𝑖</m:t>
                        </m:r>
                      </m:sub>
                    </m:sSub>
                    <m:r>
                      <m:t xml:space="preserve">+</m:t>
                    </m:r>
                    <m:sSub>
                      <m:e>
                        <m:r>
                          <m:t xml:space="preserve">𝑔</m:t>
                        </m:r>
                      </m:e>
                      <m:sub>
                        <m:r>
                          <m:t xml:space="preserve">1</m:t>
                        </m:r>
                        <m:r>
                          <m:t xml:space="preserve">𝑣</m:t>
                        </m:r>
                      </m:sub>
                    </m:sSub>
                    <m:r>
                      <m:t xml:space="preserve">h</m:t>
                    </m:r>
                  </m:oMath>
                </a14:m>
              </a:p>
            </p:txBody>
          </p:sp>
        </mc:Choice>
        <mc:Fallback/>
      </mc:AlternateContent>
      <p:sp>
        <p:nvSpPr>
          <p:cNvPr id="168" name="CustomShape 7"/>
          <p:cNvSpPr/>
          <p:nvPr/>
        </p:nvSpPr>
        <p:spPr>
          <a:xfrm>
            <a:off x="1519560" y="3165480"/>
            <a:ext cx="2570400" cy="429840"/>
          </a:xfrm>
          <a:prstGeom prst="rect">
            <a:avLst/>
          </a:prstGeom>
          <a:blipFill rotWithShape="0">
            <a:blip r:embed="rId3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 </a:t>
            </a:r>
            <a:endParaRPr b="0" lang="en-US" sz="18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169" name="Formula 8"/>
              <p:cNvSpPr txBox="1"/>
              <p:nvPr/>
            </p:nvSpPr>
            <p:spPr>
              <a:xfrm>
                <a:off x="1519560" y="3612600"/>
                <a:ext cx="8692200" cy="44604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b>
                      <m:e>
                        <m:r>
                          <m:t xml:space="preserve">𝑔</m:t>
                        </m:r>
                      </m:e>
                      <m:sub>
                        <m:r>
                          <m:t xml:space="preserve">2</m:t>
                        </m:r>
                        <m:r>
                          <m:t xml:space="preserve">𝑣</m:t>
                        </m:r>
                      </m:sub>
                    </m:sSub>
                    <m:r>
                      <m:t xml:space="preserve">=</m:t>
                    </m:r>
                    <m:r>
                      <m:t xml:space="preserve">𝑓</m:t>
                    </m:r>
                    <m:d>
                      <m:dPr>
                        <m:begChr m:val="("/>
                        <m:endChr m:val=")"/>
                      </m:dPr>
                      <m:e>
                        <m:sSub>
                          <m:e>
                            <m:r>
                              <m:t xml:space="preserve">𝑥</m:t>
                            </m:r>
                          </m:e>
                          <m:sub>
                            <m:r>
                              <m:t xml:space="preserve">𝑖</m:t>
                            </m:r>
                          </m:sub>
                        </m:sSub>
                        <m:r>
                          <m:t xml:space="preserve">+</m:t>
                        </m:r>
                        <m:sSub>
                          <m:e>
                            <m:r>
                              <m:t xml:space="preserve">𝑔</m:t>
                            </m:r>
                          </m:e>
                          <m:sub>
                            <m:r>
                              <m:t xml:space="preserve">1</m:t>
                            </m:r>
                            <m:r>
                              <m:t xml:space="preserve">𝑥</m:t>
                            </m:r>
                          </m:sub>
                        </m:sSub>
                        <m:r>
                          <m:t xml:space="preserve">h</m:t>
                        </m:r>
                        <m:r>
                          <m:t xml:space="preserve">+</m:t>
                        </m:r>
                        <m:sSup>
                          <m:e>
                            <m:d>
                              <m:dPr>
                                <m:begChr m:val="("/>
                                <m:endChr m:val=")"/>
                              </m:dPr>
                              <m:e>
                                <m:sSub>
                                  <m:e>
                                    <m:r>
                                      <m:t xml:space="preserve">𝑐</m:t>
                                    </m:r>
                                  </m:e>
                                  <m:sub>
                                    <m:r>
                                      <m:t xml:space="preserve">0</m:t>
                                    </m:r>
                                  </m:sub>
                                </m:sSub>
                                <m:r>
                                  <m:t xml:space="preserve">h</m:t>
                                </m:r>
                              </m:e>
                            </m:d>
                          </m:e>
                          <m:sup>
                            <m:f>
                              <m:fPr>
                                <m:type m:val="lin"/>
                              </m:fPr>
                              <m:num>
                                <m:r>
                                  <m:t xml:space="preserve">1</m:t>
                                </m:r>
                              </m:num>
                              <m:den>
                                <m:r>
                                  <m:t xml:space="preserve">2</m:t>
                                </m:r>
                              </m:den>
                            </m:f>
                          </m:sup>
                        </m:sSup>
                        <m:sSub>
                          <m:e>
                            <m:r>
                              <m:t xml:space="preserve">𝜉</m:t>
                            </m:r>
                          </m:e>
                          <m:sub>
                            <m:r>
                              <m:t xml:space="preserve">1</m:t>
                            </m:r>
                          </m:sub>
                        </m:sSub>
                        <m:r>
                          <m:t xml:space="preserve">,</m:t>
                        </m:r>
                        <m:sSub>
                          <m:e>
                            <m:r>
                              <m:t xml:space="preserve">𝑣</m:t>
                            </m:r>
                          </m:e>
                          <m:sub>
                            <m:r>
                              <m:t xml:space="preserve">𝑖</m:t>
                            </m:r>
                          </m:sub>
                        </m:sSub>
                        <m:r>
                          <m:t xml:space="preserve">+</m:t>
                        </m:r>
                        <m:sSub>
                          <m:e>
                            <m:r>
                              <m:t xml:space="preserve">𝑔</m:t>
                            </m:r>
                          </m:e>
                          <m:sub>
                            <m:r>
                              <m:t xml:space="preserve">1</m:t>
                            </m:r>
                            <m:r>
                              <m:t xml:space="preserve">𝑣</m:t>
                            </m:r>
                          </m:sub>
                        </m:sSub>
                        <m:r>
                          <m:t xml:space="preserve">h</m:t>
                        </m:r>
                        <m:r>
                          <m:t xml:space="preserve">+</m:t>
                        </m:r>
                        <m:sSup>
                          <m:e>
                            <m:d>
                              <m:dPr>
                                <m:begChr m:val="("/>
                                <m:endChr m:val=")"/>
                              </m:dPr>
                              <m:e>
                                <m:sSub>
                                  <m:e>
                                    <m:r>
                                      <m:t xml:space="preserve">𝑐</m:t>
                                    </m:r>
                                  </m:e>
                                  <m:sub>
                                    <m:r>
                                      <m:t xml:space="preserve">0</m:t>
                                    </m:r>
                                  </m:sub>
                                </m:sSub>
                                <m:r>
                                  <m:t xml:space="preserve">h</m:t>
                                </m:r>
                              </m:e>
                            </m:d>
                          </m:e>
                          <m:sup>
                            <m:f>
                              <m:fPr>
                                <m:type m:val="lin"/>
                              </m:fPr>
                              <m:num>
                                <m:r>
                                  <m:t xml:space="preserve">1</m:t>
                                </m:r>
                              </m:num>
                              <m:den>
                                <m:r>
                                  <m:t xml:space="preserve">2</m:t>
                                </m:r>
                              </m:den>
                            </m:f>
                          </m:sup>
                        </m:sSup>
                        <m:sSub>
                          <m:e>
                            <m:r>
                              <m:t xml:space="preserve">𝜉</m:t>
                            </m:r>
                          </m:e>
                          <m:sub>
                            <m:r>
                              <m:t xml:space="preserve">2</m:t>
                            </m:r>
                          </m:sub>
                        </m:sSub>
                      </m:e>
                    </m:d>
                  </m:oMath>
                </a14:m>
              </a:p>
            </p:txBody>
          </p:sp>
        </mc:Choice>
        <mc:Fallback/>
      </mc:AlternateContent>
      <p:sp>
        <p:nvSpPr>
          <p:cNvPr id="170" name="CustomShape 9"/>
          <p:cNvSpPr/>
          <p:nvPr/>
        </p:nvSpPr>
        <p:spPr>
          <a:xfrm>
            <a:off x="1519560" y="3612600"/>
            <a:ext cx="8692200" cy="446040"/>
          </a:xfrm>
          <a:prstGeom prst="rect">
            <a:avLst/>
          </a:prstGeom>
          <a:blipFill rotWithShape="0">
            <a:blip r:embed="rId4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 </a:t>
            </a:r>
            <a:endParaRPr b="0" lang="en-US" sz="18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171" name="Formula 10"/>
              <p:cNvSpPr txBox="1"/>
              <p:nvPr/>
            </p:nvSpPr>
            <p:spPr>
              <a:xfrm>
                <a:off x="1519560" y="4343400"/>
                <a:ext cx="4737240" cy="42984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b>
                      <m:e>
                        <m:r>
                          <m:t xml:space="preserve">𝑥</m:t>
                        </m:r>
                      </m:e>
                      <m:sub>
                        <m:r>
                          <m:t xml:space="preserve">𝑖</m:t>
                        </m:r>
                        <m:r>
                          <m:t xml:space="preserve">+</m:t>
                        </m:r>
                        <m:r>
                          <m:t xml:space="preserve">1</m:t>
                        </m:r>
                      </m:sub>
                    </m:sSub>
                    <m:r>
                      <m:t xml:space="preserve">=</m:t>
                    </m:r>
                    <m:sSub>
                      <m:e>
                        <m:r>
                          <m:t xml:space="preserve">𝑥</m:t>
                        </m:r>
                      </m:e>
                      <m:sub>
                        <m:r>
                          <m:t xml:space="preserve">𝑖</m:t>
                        </m:r>
                      </m:sub>
                    </m:sSub>
                    <m:r>
                      <m:t xml:space="preserve">+</m:t>
                    </m:r>
                    <m:r>
                      <m:t xml:space="preserve">h</m:t>
                    </m:r>
                    <m:d>
                      <m:dPr>
                        <m:begChr m:val="["/>
                        <m:endChr m:val="]"/>
                      </m:dPr>
                      <m:e>
                        <m:sSub>
                          <m:e>
                            <m:r>
                              <m:t xml:space="preserve">𝐴</m:t>
                            </m:r>
                          </m:e>
                          <m:sub>
                            <m:r>
                              <m:t xml:space="preserve">1</m:t>
                            </m:r>
                          </m:sub>
                        </m:sSub>
                        <m:sSub>
                          <m:e>
                            <m:r>
                              <m:t xml:space="preserve">𝑔</m:t>
                            </m:r>
                          </m:e>
                          <m:sub>
                            <m:r>
                              <m:t xml:space="preserve">1</m:t>
                            </m:r>
                            <m:r>
                              <m:t xml:space="preserve">𝑥</m:t>
                            </m:r>
                          </m:sub>
                        </m:sSub>
                        <m:r>
                          <m:t xml:space="preserve">+</m:t>
                        </m:r>
                        <m:sSub>
                          <m:e>
                            <m:r>
                              <m:t xml:space="preserve">𝐴</m:t>
                            </m:r>
                          </m:e>
                          <m:sub>
                            <m:r>
                              <m:t xml:space="preserve">2</m:t>
                            </m:r>
                          </m:sub>
                        </m:sSub>
                        <m:sSub>
                          <m:e>
                            <m:r>
                              <m:t xml:space="preserve">𝑔</m:t>
                            </m:r>
                          </m:e>
                          <m:sub>
                            <m:r>
                              <m:t xml:space="preserve">2</m:t>
                            </m:r>
                            <m:r>
                              <m:t xml:space="preserve">𝑥</m:t>
                            </m:r>
                          </m:sub>
                        </m:sSub>
                      </m:e>
                    </m:d>
                  </m:oMath>
                </a14:m>
              </a:p>
            </p:txBody>
          </p:sp>
        </mc:Choice>
        <mc:Fallback/>
      </mc:AlternateContent>
      <p:sp>
        <p:nvSpPr>
          <p:cNvPr id="172" name="CustomShape 11"/>
          <p:cNvSpPr/>
          <p:nvPr/>
        </p:nvSpPr>
        <p:spPr>
          <a:xfrm>
            <a:off x="1519560" y="4343400"/>
            <a:ext cx="4737240" cy="429840"/>
          </a:xfrm>
          <a:prstGeom prst="rect">
            <a:avLst/>
          </a:prstGeom>
          <a:blipFill rotWithShape="0">
            <a:blip r:embed="rId5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 </a:t>
            </a:r>
            <a:endParaRPr b="0" lang="en-US" sz="18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173" name="Formula 12"/>
              <p:cNvSpPr txBox="1"/>
              <p:nvPr/>
            </p:nvSpPr>
            <p:spPr>
              <a:xfrm>
                <a:off x="1519560" y="4774320"/>
                <a:ext cx="6694200" cy="44604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b>
                      <m:e>
                        <m:r>
                          <m:t xml:space="preserve">𝑣</m:t>
                        </m:r>
                      </m:e>
                      <m:sub>
                        <m:r>
                          <m:t xml:space="preserve">𝑖</m:t>
                        </m:r>
                        <m:r>
                          <m:t xml:space="preserve">+</m:t>
                        </m:r>
                        <m:r>
                          <m:t xml:space="preserve">1</m:t>
                        </m:r>
                      </m:sub>
                    </m:sSub>
                    <m:r>
                      <m:t xml:space="preserve">=</m:t>
                    </m:r>
                    <m:sSub>
                      <m:e>
                        <m:r>
                          <m:t xml:space="preserve">𝑣</m:t>
                        </m:r>
                      </m:e>
                      <m:sub>
                        <m:r>
                          <m:t xml:space="preserve">𝑖</m:t>
                        </m:r>
                      </m:sub>
                    </m:sSub>
                    <m:r>
                      <m:t xml:space="preserve">+</m:t>
                    </m:r>
                    <m:r>
                      <m:t xml:space="preserve">h</m:t>
                    </m:r>
                    <m:d>
                      <m:dPr>
                        <m:begChr m:val="["/>
                        <m:endChr m:val="]"/>
                      </m:dPr>
                      <m:e>
                        <m:sSub>
                          <m:e>
                            <m:r>
                              <m:t xml:space="preserve">𝐴</m:t>
                            </m:r>
                          </m:e>
                          <m:sub>
                            <m:r>
                              <m:t xml:space="preserve">1</m:t>
                            </m:r>
                          </m:sub>
                        </m:sSub>
                        <m:sSub>
                          <m:e>
                            <m:r>
                              <m:t xml:space="preserve">𝑔</m:t>
                            </m:r>
                          </m:e>
                          <m:sub>
                            <m:r>
                              <m:t xml:space="preserve">1</m:t>
                            </m:r>
                            <m:r>
                              <m:t xml:space="preserve">𝑣</m:t>
                            </m:r>
                          </m:sub>
                        </m:sSub>
                        <m:r>
                          <m:t xml:space="preserve">+</m:t>
                        </m:r>
                        <m:sSub>
                          <m:e>
                            <m:r>
                              <m:t xml:space="preserve">𝐴</m:t>
                            </m:r>
                          </m:e>
                          <m:sub>
                            <m:r>
                              <m:t xml:space="preserve">2</m:t>
                            </m:r>
                          </m:sub>
                        </m:sSub>
                        <m:sSub>
                          <m:e>
                            <m:r>
                              <m:t xml:space="preserve">𝑔</m:t>
                            </m:r>
                          </m:e>
                          <m:sub>
                            <m:r>
                              <m:t xml:space="preserve">2</m:t>
                            </m:r>
                            <m:r>
                              <m:t xml:space="preserve">𝑣</m:t>
                            </m:r>
                          </m:sub>
                        </m:sSub>
                      </m:e>
                    </m:d>
                    <m:r>
                      <m:t xml:space="preserve">+</m:t>
                    </m:r>
                    <m:sSup>
                      <m:e>
                        <m:d>
                          <m:dPr>
                            <m:begChr m:val="("/>
                            <m:endChr m:val=")"/>
                          </m:dPr>
                          <m:e>
                            <m:sSub>
                              <m:e>
                                <m:r>
                                  <m:t xml:space="preserve">𝑐</m:t>
                                </m:r>
                              </m:e>
                              <m:sub>
                                <m:r>
                                  <m:t xml:space="preserve">0</m:t>
                                </m:r>
                              </m:sub>
                            </m:sSub>
                            <m:r>
                              <m:t xml:space="preserve">h</m:t>
                            </m:r>
                          </m:e>
                        </m:d>
                      </m:e>
                      <m:sup>
                        <m:f>
                          <m:fPr>
                            <m:type m:val="lin"/>
                          </m:fPr>
                          <m:num>
                            <m:r>
                              <m:t xml:space="preserve">1</m:t>
                            </m:r>
                          </m:num>
                          <m:den>
                            <m:r>
                              <m:t xml:space="preserve">2</m:t>
                            </m:r>
                          </m:den>
                        </m:f>
                      </m:sup>
                    </m:sSup>
                    <m:sSub>
                      <m:e>
                        <m:r>
                          <m:t xml:space="preserve">𝜉</m:t>
                        </m:r>
                      </m:e>
                      <m:sub>
                        <m:r>
                          <m:t xml:space="preserve">2</m:t>
                        </m:r>
                      </m:sub>
                    </m:sSub>
                  </m:oMath>
                </a14:m>
              </a:p>
            </p:txBody>
          </p:sp>
        </mc:Choice>
        <mc:Fallback/>
      </mc:AlternateContent>
      <p:sp>
        <p:nvSpPr>
          <p:cNvPr id="174" name="CustomShape 13"/>
          <p:cNvSpPr/>
          <p:nvPr/>
        </p:nvSpPr>
        <p:spPr>
          <a:xfrm>
            <a:off x="1519560" y="4774320"/>
            <a:ext cx="6694200" cy="446040"/>
          </a:xfrm>
          <a:prstGeom prst="rect">
            <a:avLst/>
          </a:prstGeom>
          <a:blipFill rotWithShape="0">
            <a:blip r:embed="rId6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 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5" name="CustomShape 14"/>
          <p:cNvSpPr/>
          <p:nvPr/>
        </p:nvSpPr>
        <p:spPr>
          <a:xfrm>
            <a:off x="3235680" y="2232360"/>
            <a:ext cx="1715400" cy="485280"/>
          </a:xfrm>
          <a:prstGeom prst="rect">
            <a:avLst/>
          </a:prstGeom>
          <a:noFill/>
          <a:ln w="1584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6" name="CustomShape 15"/>
          <p:cNvSpPr/>
          <p:nvPr/>
        </p:nvSpPr>
        <p:spPr>
          <a:xfrm>
            <a:off x="4091040" y="2719800"/>
            <a:ext cx="1715400" cy="485280"/>
          </a:xfrm>
          <a:prstGeom prst="rect">
            <a:avLst/>
          </a:prstGeom>
          <a:noFill/>
          <a:ln w="1584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7" name="CustomShape 16"/>
          <p:cNvSpPr/>
          <p:nvPr/>
        </p:nvSpPr>
        <p:spPr>
          <a:xfrm>
            <a:off x="4777920" y="3612600"/>
            <a:ext cx="1715400" cy="485280"/>
          </a:xfrm>
          <a:prstGeom prst="rect">
            <a:avLst/>
          </a:prstGeom>
          <a:noFill/>
          <a:ln w="1584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8" name="CustomShape 17"/>
          <p:cNvSpPr/>
          <p:nvPr/>
        </p:nvSpPr>
        <p:spPr>
          <a:xfrm>
            <a:off x="8309880" y="3612600"/>
            <a:ext cx="1715400" cy="485280"/>
          </a:xfrm>
          <a:prstGeom prst="rect">
            <a:avLst/>
          </a:prstGeom>
          <a:noFill/>
          <a:ln w="1584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9" name="CustomShape 18"/>
          <p:cNvSpPr/>
          <p:nvPr/>
        </p:nvSpPr>
        <p:spPr>
          <a:xfrm>
            <a:off x="6483240" y="4774320"/>
            <a:ext cx="1715400" cy="485280"/>
          </a:xfrm>
          <a:prstGeom prst="rect">
            <a:avLst/>
          </a:prstGeom>
          <a:noFill/>
          <a:ln w="1584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83" dur="indefinite" restart="never" nodeType="tmRoot">
          <p:childTnLst>
            <p:seq>
              <p:cTn id="84" dur="indefinite" nodeType="mainSeq">
                <p:childTnLst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CustomShape 1"/>
          <p:cNvSpPr/>
          <p:nvPr/>
        </p:nvSpPr>
        <p:spPr>
          <a:xfrm>
            <a:off x="1097280" y="286560"/>
            <a:ext cx="10057320" cy="144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85000"/>
              </a:lnSpc>
            </a:pPr>
            <a:r>
              <a:rPr b="0" lang="en-US" sz="4800" spc="-52" strike="noStrike">
                <a:solidFill>
                  <a:srgbClr val="404040"/>
                </a:solidFill>
                <a:latin typeface="Calibri Light"/>
                <a:ea typeface="DejaVu Sans"/>
              </a:rPr>
              <a:t>Pautas de programación</a:t>
            </a:r>
            <a:endParaRPr b="0" lang="en-US" sz="4800" spc="-1" strike="noStrike">
              <a:latin typeface="Arial"/>
            </a:endParaRPr>
          </a:p>
        </p:txBody>
      </p:sp>
      <p:sp>
        <p:nvSpPr>
          <p:cNvPr id="181" name="CustomShape 2"/>
          <p:cNvSpPr/>
          <p:nvPr/>
        </p:nvSpPr>
        <p:spPr>
          <a:xfrm>
            <a:off x="1097280" y="1845720"/>
            <a:ext cx="10057320" cy="402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45000" bIns="45000">
            <a:noAutofit/>
          </a:bodyPr>
          <a:p>
            <a:pPr marL="91440" indent="-9036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Clr>
                <a:srgbClr val="e48312"/>
              </a:buClr>
              <a:buFont typeface="Calibri"/>
              <a:buChar char=" "/>
            </a:pPr>
            <a:r>
              <a:rPr b="0" lang="en-US" sz="2000" spc="-1" strike="noStrike">
                <a:solidFill>
                  <a:srgbClr val="404040"/>
                </a:solidFill>
                <a:latin typeface="Calibri"/>
                <a:ea typeface="DejaVu Sans"/>
              </a:rPr>
              <a:t>Programación modular</a:t>
            </a:r>
            <a:endParaRPr b="0" lang="en-US" sz="2000" spc="-1" strike="noStrike">
              <a:latin typeface="Arial"/>
            </a:endParaRPr>
          </a:p>
          <a:p>
            <a:pPr marL="91440" indent="-9036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Clr>
                <a:srgbClr val="e48312"/>
              </a:buClr>
              <a:buFont typeface="Calibri"/>
              <a:buChar char=" "/>
            </a:pPr>
            <a:r>
              <a:rPr b="0" lang="en-US" sz="2000" spc="-1" strike="noStrike">
                <a:solidFill>
                  <a:srgbClr val="404040"/>
                </a:solidFill>
                <a:latin typeface="Calibri"/>
                <a:ea typeface="DejaVu Sans"/>
              </a:rPr>
              <a:t>Cada algoritmo debe ser capaz de funcionar por su cuenta</a:t>
            </a:r>
            <a:endParaRPr b="0" lang="en-US" sz="2000" spc="-1" strike="noStrike">
              <a:latin typeface="Arial"/>
            </a:endParaRPr>
          </a:p>
          <a:p>
            <a:pPr marL="91440" indent="-9036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Clr>
                <a:srgbClr val="e48312"/>
              </a:buClr>
              <a:buFont typeface="Calibri"/>
              <a:buChar char=" "/>
            </a:pPr>
            <a:r>
              <a:rPr b="0" lang="en-US" sz="2000" spc="-1" strike="noStrike">
                <a:solidFill>
                  <a:srgbClr val="404040"/>
                </a:solidFill>
                <a:latin typeface="Calibri"/>
                <a:ea typeface="DejaVu Sans"/>
              </a:rPr>
              <a:t>Calcular constantes usadas más de una vez una única vez</a:t>
            </a:r>
            <a:endParaRPr b="0" lang="en-US" sz="2000" spc="-1" strike="noStrike">
              <a:latin typeface="Arial"/>
            </a:endParaRPr>
          </a:p>
          <a:p>
            <a:pPr marL="91440" indent="-9036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Clr>
                <a:srgbClr val="e48312"/>
              </a:buClr>
              <a:buFont typeface="Calibri"/>
              <a:buChar char=" "/>
            </a:pPr>
            <a:r>
              <a:rPr b="0" lang="en-US" sz="2000" spc="-1" strike="noStrike">
                <a:solidFill>
                  <a:srgbClr val="404040"/>
                </a:solidFill>
                <a:latin typeface="Calibri"/>
                <a:ea typeface="DejaVu Sans"/>
              </a:rPr>
              <a:t>Lanzar un algoritmo debe ser una llamada a una función encargada de todo</a:t>
            </a:r>
            <a:endParaRPr b="0" lang="en-US" sz="2000" spc="-1" strike="noStrike">
              <a:latin typeface="Arial"/>
            </a:endParaRPr>
          </a:p>
          <a:p>
            <a:pPr marL="91440" indent="-9036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Clr>
                <a:srgbClr val="e48312"/>
              </a:buClr>
              <a:buFont typeface="Calibri"/>
              <a:buChar char=" "/>
            </a:pPr>
            <a:r>
              <a:rPr b="0" lang="en-US" sz="2000" spc="-1" strike="noStrike">
                <a:solidFill>
                  <a:srgbClr val="404040"/>
                </a:solidFill>
                <a:latin typeface="Calibri"/>
                <a:ea typeface="DejaVu Sans"/>
              </a:rPr>
              <a:t>Multi-Threading</a:t>
            </a:r>
            <a:endParaRPr b="0" lang="en-US" sz="2000" spc="-1" strike="noStrike">
              <a:latin typeface="Arial"/>
            </a:endParaRPr>
          </a:p>
          <a:p>
            <a:pPr lvl="1" marL="384120" indent="-18180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e48312"/>
              </a:buClr>
              <a:buFont typeface="Calibri"/>
              <a:buChar char="◦"/>
            </a:pPr>
            <a:r>
              <a:rPr b="0" lang="en-US" sz="1800" spc="-1" strike="noStrike">
                <a:solidFill>
                  <a:srgbClr val="404040"/>
                </a:solidFill>
                <a:latin typeface="Calibri"/>
                <a:ea typeface="DejaVu Sans"/>
              </a:rPr>
              <a:t>Varias simulaciones a la vez (una por núcleo)</a:t>
            </a:r>
            <a:endParaRPr b="0" lang="en-US" sz="1800" spc="-1" strike="noStrike">
              <a:latin typeface="Arial"/>
            </a:endParaRPr>
          </a:p>
          <a:p>
            <a:pPr lvl="1" marL="384120" indent="-18180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e48312"/>
              </a:buClr>
              <a:buFont typeface="Calibri"/>
              <a:buChar char="◦"/>
            </a:pPr>
            <a:r>
              <a:rPr b="0" lang="en-US" sz="1800" spc="-1" strike="noStrike">
                <a:solidFill>
                  <a:srgbClr val="404040"/>
                </a:solidFill>
                <a:latin typeface="Calibri"/>
                <a:ea typeface="DejaVu Sans"/>
              </a:rPr>
              <a:t>“</a:t>
            </a:r>
            <a:r>
              <a:rPr b="0" lang="en-US" sz="1800" spc="-1" strike="noStrike">
                <a:solidFill>
                  <a:srgbClr val="404040"/>
                </a:solidFill>
                <a:latin typeface="Calibri"/>
                <a:ea typeface="DejaVu Sans"/>
              </a:rPr>
              <a:t>Dividir” el polímero en sub-partes y simular cada una por separado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82" name="CustomShape 3"/>
          <p:cNvSpPr/>
          <p:nvPr/>
        </p:nvSpPr>
        <p:spPr>
          <a:xfrm>
            <a:off x="5659200" y="3945960"/>
            <a:ext cx="37152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c2bc80"/>
                </a:solidFill>
                <a:latin typeface="Segoe UI Symbol"/>
                <a:ea typeface="Segoe UI Symbol"/>
              </a:rPr>
              <a:t>✔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83" name="CustomShape 4"/>
          <p:cNvSpPr/>
          <p:nvPr/>
        </p:nvSpPr>
        <p:spPr>
          <a:xfrm>
            <a:off x="7789320" y="4315320"/>
            <a:ext cx="37224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0000"/>
                </a:solidFill>
                <a:latin typeface="Segoe UI Symbol"/>
                <a:ea typeface="Segoe UI Symbol"/>
              </a:rPr>
              <a:t>✖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13" dur="indefinite" restart="never" nodeType="tmRoot">
          <p:childTnLst>
            <p:seq>
              <p:cTn id="114" dur="indefinite" nodeType="mainSeq">
                <p:childTnLst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CustomShape 1"/>
          <p:cNvSpPr/>
          <p:nvPr/>
        </p:nvSpPr>
        <p:spPr>
          <a:xfrm>
            <a:off x="1122480" y="402840"/>
            <a:ext cx="8595720" cy="1319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rmAutofit/>
          </a:bodyPr>
          <a:p>
            <a:pPr>
              <a:lnSpc>
                <a:spcPct val="85000"/>
              </a:lnSpc>
            </a:pPr>
            <a:r>
              <a:rPr b="0" lang="en-US" sz="4400" spc="-52" strike="noStrike">
                <a:solidFill>
                  <a:srgbClr val="404040"/>
                </a:solidFill>
                <a:latin typeface="Calibri Light"/>
                <a:ea typeface="DejaVu Sans"/>
              </a:rPr>
              <a:t>Oscilador armónico</a:t>
            </a:r>
            <a:endParaRPr b="0" lang="en-US" sz="44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185" name="Formula 2"/>
              <p:cNvSpPr txBox="1"/>
              <p:nvPr/>
            </p:nvSpPr>
            <p:spPr>
              <a:xfrm>
                <a:off x="4677120" y="2564280"/>
                <a:ext cx="2058840" cy="86364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f>
                      <m:num>
                        <m:sSup>
                          <m:e>
                            <m:r>
                              <m:t xml:space="preserve">𝑑</m:t>
                            </m:r>
                          </m:e>
                          <m:sup>
                            <m:r>
                              <m:t xml:space="preserve">2</m:t>
                            </m:r>
                          </m:sup>
                        </m:sSup>
                        <m:r>
                          <m:t xml:space="preserve">𝑥</m:t>
                        </m:r>
                      </m:num>
                      <m:den>
                        <m:r>
                          <m:t xml:space="preserve">𝑑</m:t>
                        </m:r>
                        <m:sSup>
                          <m:e>
                            <m:r>
                              <m:t xml:space="preserve">𝑡</m:t>
                            </m:r>
                          </m:e>
                          <m:sup>
                            <m:r>
                              <m:t xml:space="preserve">2</m:t>
                            </m:r>
                          </m:sup>
                        </m:sSup>
                      </m:den>
                    </m:f>
                    <m:r>
                      <m:t xml:space="preserve">=</m:t>
                    </m:r>
                    <m:r>
                      <m:t xml:space="preserve">−</m:t>
                    </m:r>
                    <m:f>
                      <m:num>
                        <m:r>
                          <m:t xml:space="preserve">𝑘</m:t>
                        </m:r>
                      </m:num>
                      <m:den>
                        <m:r>
                          <m:t xml:space="preserve">𝑚</m:t>
                        </m:r>
                      </m:den>
                    </m:f>
                    <m:r>
                      <m:t xml:space="preserve">𝑥</m:t>
                    </m:r>
                  </m:oMath>
                </a14:m>
              </a:p>
            </p:txBody>
          </p:sp>
        </mc:Choice>
        <mc:Fallback/>
      </mc:AlternateContent>
      <p:sp>
        <p:nvSpPr>
          <p:cNvPr id="186" name="CustomShape 3"/>
          <p:cNvSpPr/>
          <p:nvPr/>
        </p:nvSpPr>
        <p:spPr>
          <a:xfrm>
            <a:off x="4677120" y="2564280"/>
            <a:ext cx="2058840" cy="863640"/>
          </a:xfrm>
          <a:prstGeom prst="rect">
            <a:avLst/>
          </a:pr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 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51" dur="indefinite" restart="never" nodeType="tmRoot">
          <p:childTnLst>
            <p:seq>
              <p:cTn id="152" dur="indefinite" nodeType="mainSeq">
                <p:childTnLst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CustomShape 1"/>
          <p:cNvSpPr/>
          <p:nvPr/>
        </p:nvSpPr>
        <p:spPr>
          <a:xfrm>
            <a:off x="1097280" y="286560"/>
            <a:ext cx="10057320" cy="144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85000"/>
              </a:lnSpc>
            </a:pPr>
            <a:r>
              <a:rPr b="0" lang="en-US" sz="4800" spc="-52" strike="noStrike">
                <a:solidFill>
                  <a:srgbClr val="404040"/>
                </a:solidFill>
                <a:latin typeface="Calibri Light"/>
                <a:ea typeface="DejaVu Sans"/>
              </a:rPr>
              <a:t>Oscilador armónico</a:t>
            </a:r>
            <a:endParaRPr b="0" lang="en-US" sz="4800" spc="-1" strike="noStrike">
              <a:latin typeface="Arial"/>
            </a:endParaRPr>
          </a:p>
        </p:txBody>
      </p:sp>
      <p:sp>
        <p:nvSpPr>
          <p:cNvPr id="188" name="CustomShape 2"/>
          <p:cNvSpPr/>
          <p:nvPr/>
        </p:nvSpPr>
        <p:spPr>
          <a:xfrm>
            <a:off x="1097280" y="1845720"/>
            <a:ext cx="10057320" cy="402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45000" bIns="45000">
            <a:noAutofit/>
          </a:bodyPr>
          <a:p>
            <a:pPr marL="91440" indent="-9036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Clr>
                <a:srgbClr val="e48312"/>
              </a:buClr>
              <a:buFont typeface="Calibri"/>
              <a:buChar char=" "/>
            </a:pPr>
            <a:r>
              <a:rPr b="0" lang="en-US" sz="2000" spc="-1" strike="noStrike">
                <a:solidFill>
                  <a:srgbClr val="404040"/>
                </a:solidFill>
                <a:latin typeface="Calibri"/>
                <a:ea typeface="DejaVu Sans"/>
              </a:rPr>
              <a:t>Comprobar el funcionamiento de los distintos algoritmos</a:t>
            </a:r>
            <a:endParaRPr b="0" lang="en-US" sz="2000" spc="-1" strike="noStrike">
              <a:latin typeface="Arial"/>
            </a:endParaRPr>
          </a:p>
          <a:p>
            <a:pPr marL="91440" indent="-9036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Clr>
                <a:srgbClr val="e48312"/>
              </a:buClr>
              <a:buFont typeface="Calibri"/>
              <a:buChar char=" "/>
            </a:pPr>
            <a:r>
              <a:rPr b="0" lang="en-US" sz="2000" spc="-1" strike="noStrike">
                <a:solidFill>
                  <a:srgbClr val="404040"/>
                </a:solidFill>
                <a:latin typeface="Calibri"/>
                <a:ea typeface="DejaVu Sans"/>
              </a:rPr>
              <a:t>Diferencias en los resultados</a:t>
            </a:r>
            <a:endParaRPr b="0" lang="en-US" sz="2000" spc="-1" strike="noStrike">
              <a:latin typeface="Arial"/>
            </a:endParaRPr>
          </a:p>
          <a:p>
            <a:pPr lvl="1" marL="384120" indent="-18180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e48312"/>
              </a:buClr>
              <a:buFont typeface="Calibri"/>
              <a:buChar char="◦"/>
            </a:pPr>
            <a:r>
              <a:rPr b="0" lang="en-US" sz="1800" spc="-1" strike="noStrike">
                <a:solidFill>
                  <a:srgbClr val="404040"/>
                </a:solidFill>
                <a:latin typeface="Calibri"/>
                <a:ea typeface="DejaVu Sans"/>
              </a:rPr>
              <a:t>Según el algoritmo</a:t>
            </a:r>
            <a:endParaRPr b="0" lang="en-US" sz="1800" spc="-1" strike="noStrike">
              <a:latin typeface="Arial"/>
            </a:endParaRPr>
          </a:p>
          <a:p>
            <a:pPr lvl="1" marL="384120" indent="-18180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e48312"/>
              </a:buClr>
              <a:buFont typeface="Calibri"/>
              <a:buChar char="◦"/>
            </a:pPr>
            <a:r>
              <a:rPr b="0" lang="en-US" sz="1800" spc="-1" strike="noStrike">
                <a:solidFill>
                  <a:srgbClr val="404040"/>
                </a:solidFill>
                <a:latin typeface="Calibri"/>
                <a:ea typeface="DejaVu Sans"/>
              </a:rPr>
              <a:t>Según valor del paso del tiempo</a:t>
            </a:r>
            <a:endParaRPr b="0" lang="en-US" sz="1800" spc="-1" strike="noStrike">
              <a:latin typeface="Arial"/>
            </a:endParaRPr>
          </a:p>
          <a:p>
            <a:pPr lvl="1" marL="384120" indent="-18180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e48312"/>
              </a:buClr>
              <a:buFont typeface="Calibri"/>
              <a:buChar char="◦"/>
            </a:pPr>
            <a:r>
              <a:rPr b="0" lang="en-US" sz="1800" spc="-1" strike="noStrike">
                <a:solidFill>
                  <a:srgbClr val="404040"/>
                </a:solidFill>
                <a:latin typeface="Calibri"/>
                <a:ea typeface="DejaVu Sans"/>
              </a:rPr>
              <a:t>Según valor del damping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57" dur="indefinite" restart="never" nodeType="tmRoot">
          <p:childTnLst>
            <p:seq>
              <p:cTn id="158" dur="indefinite" nodeType="mainSeq">
                <p:childTnLst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794</TotalTime>
  <Application>LibreOffice/6.1.4.2$Linux_X86_64 LibreOffice_project/edc26d7faf41e406360d34efe1e39fe03035f7b0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2019-01-14T20:27:08Z</dcterms:created>
  <dc:creator>Miguel Lahoz Muñoz</dc:creator>
  <dc:description/>
  <dc:language>en-US</dc:language>
  <cp:lastModifiedBy/>
  <dcterms:modified xsi:type="dcterms:W3CDTF">2019-01-17T12:32:15Z</dcterms:modified>
  <cp:revision>62</cp:revision>
  <dc:subject/>
  <dc:title>Simulación molecular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12.0000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Personalizado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46</vt:i4>
  </property>
</Properties>
</file>